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2"/>
  </p:handoutMasterIdLst>
  <p:sldIdLst>
    <p:sldId id="257" r:id="rId2"/>
    <p:sldId id="258" r:id="rId3"/>
    <p:sldId id="260" r:id="rId4"/>
    <p:sldId id="261" r:id="rId5"/>
    <p:sldId id="259" r:id="rId6"/>
    <p:sldId id="262" r:id="rId7"/>
    <p:sldId id="263" r:id="rId8"/>
    <p:sldId id="266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A5CEE0-8665-4FE6-895E-8BE38C248B08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755DF-4EED-4337-85F1-2854D84702E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ามเหลี่ยมมุมฉาก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grpSp>
        <p:nvGrpSpPr>
          <p:cNvPr id="2" name="กลุ่ม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รูปแบบอิสระ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รูปแบบอิสระ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รูปแบบอิสระ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ตัวเชื่อมต่อตรง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เครื่องหมายบั้ง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เครื่องหมายบั้ง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ชื่อเรื่อง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สามเหลี่ยมมุมฉาก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ตัวเชื่อมต่อตรง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เครื่องหมายบั้ง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เครื่องหมายบั้ง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รูปแบบอิสระ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สามเหลี่ยมมุมฉาก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ตัวเชื่อมต่อตรง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7B38973-47B7-4EBA-B260-7A44353E3D03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38A66FD-EC3A-474F-AFC2-B8DF597CD2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&#3614;&#3619;&#3610;.&#3592;&#3633;&#3604;&#3595;&#3639;&#3657;&#3629;&#3592;&#3633;&#3604;&#3592;&#3657;&#3634;&#3591;%20%202560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1447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th-TH" sz="6000" dirty="0" smtClean="0"/>
              <a:t>ข้อ 4. </a:t>
            </a:r>
            <a:r>
              <a:rPr lang="th-TH" sz="6000" smtClean="0"/>
              <a:t>มาตรการการ</a:t>
            </a:r>
            <a:r>
              <a:rPr lang="th-TH" sz="6000" dirty="0" smtClean="0"/>
              <a:t>จัดหาพัสดุ </a:t>
            </a:r>
            <a:br>
              <a:rPr lang="th-TH" sz="6000" dirty="0" smtClean="0"/>
            </a:br>
            <a:r>
              <a:rPr lang="th-TH" sz="6000" dirty="0" smtClean="0"/>
              <a:t>มีแนวทางการปฏิบัติดังนี้ </a:t>
            </a:r>
            <a:endParaRPr lang="en-US" sz="6000" dirty="0"/>
          </a:p>
        </p:txBody>
      </p:sp>
      <p:pic>
        <p:nvPicPr>
          <p:cNvPr id="4" name="รูปภาพ 3" descr="ซื้อขาย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3200400"/>
            <a:ext cx="4314825" cy="30657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533400" y="990600"/>
            <a:ext cx="8229600" cy="3657600"/>
          </a:xfrm>
        </p:spPr>
        <p:txBody>
          <a:bodyPr>
            <a:noAutofit/>
          </a:bodyPr>
          <a:lstStyle/>
          <a:p>
            <a:r>
              <a:rPr lang="th-TH" sz="4000" dirty="0" smtClean="0"/>
              <a:t>1. มีกระบวนการประชาสัมพันธ์ หรือการประกาศจัดซื้อ – จัดจ้าง หรือจัดหาพัสดุตามโครงการหรือกิจกรรมต่างๆ ก่อนการดำเนินการจัดหาฯ ทั้งในหน่วยงาน หรือสื่อสารต่างๆ ให้เป็นไปตามพระราชบัญญัติการจัดซื้อจัดจัดจ้างและการบริหารพัสดุ พ.ศ. 2560 และระเบียบที่เกี่ยวข้อง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4000" dirty="0"/>
          </a:p>
        </p:txBody>
      </p:sp>
      <p:pic>
        <p:nvPicPr>
          <p:cNvPr id="5" name="รูปภาพ 4" descr="60fb_orig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rcRect b="11111"/>
          <a:stretch>
            <a:fillRect/>
          </a:stretch>
        </p:blipFill>
        <p:spPr>
          <a:xfrm>
            <a:off x="4038600" y="4419600"/>
            <a:ext cx="45720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 idx="1"/>
          </p:nvPr>
        </p:nvSpPr>
        <p:spPr>
          <a:xfrm>
            <a:off x="457200" y="1066800"/>
            <a:ext cx="7924800" cy="4525963"/>
          </a:xfrm>
        </p:spPr>
        <p:txBody>
          <a:bodyPr>
            <a:normAutofit/>
          </a:bodyPr>
          <a:lstStyle/>
          <a:p>
            <a:pPr algn="just"/>
            <a:r>
              <a:rPr lang="th-TH" sz="3600" dirty="0" smtClean="0">
                <a:latin typeface="Cordia New" pitchFamily="34" charset="-34"/>
                <a:cs typeface="Cordia New" pitchFamily="34" charset="-34"/>
              </a:rPr>
              <a:t>ก่อนการดำเนินการจัดหาพัสดุ  หน่วยงานผู้จัดหาต้องจัดทำแผนการปฏิบัติการจัดซื้อ - จัดจ้าง ตามคณะกรรมการตรวจเงินแผ่นดิน เรื่องการจัดทำแผนปฏิบัติการจัดซื้อ – จัดจ้าง พ.ศ. 2546  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(ตามหนังสือด่วนที่สุด ที่ </a:t>
            </a:r>
            <a:r>
              <a:rPr lang="th-TH" sz="3600" b="1" dirty="0" err="1" smtClean="0">
                <a:latin typeface="Cordia New" pitchFamily="34" charset="-34"/>
                <a:cs typeface="Cordia New" pitchFamily="34" charset="-34"/>
              </a:rPr>
              <a:t>ตผ</a:t>
            </a:r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 0004/ว97 ลงวันที่  19  มีนาคม  2546)</a:t>
            </a:r>
            <a:r>
              <a:rPr lang="th-TH" sz="3600" dirty="0" smtClean="0">
                <a:latin typeface="Cordia New" pitchFamily="34" charset="-34"/>
                <a:cs typeface="Cordia New" pitchFamily="34" charset="-34"/>
              </a:rPr>
              <a:t> ส่งสำนักงานตรวจเงินแผ่นดิน และประกาศในเว็บไซต์ของหน่วยงาน เพื่อให้ประชาชน เข้าถึงข้อมูลการจัดซื้อ – จัดจ้างในหน่วยงาน 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 idx="1"/>
          </p:nvPr>
        </p:nvSpPr>
        <p:spPr>
          <a:xfrm>
            <a:off x="533400" y="990600"/>
            <a:ext cx="7467600" cy="4525963"/>
          </a:xfrm>
        </p:spPr>
        <p:txBody>
          <a:bodyPr>
            <a:normAutofit/>
          </a:bodyPr>
          <a:lstStyle/>
          <a:p>
            <a:r>
              <a:rPr lang="th-TH" sz="3700" b="1" dirty="0" smtClean="0">
                <a:latin typeface="Cordia New" pitchFamily="34" charset="-34"/>
                <a:cs typeface="Cordia New" pitchFamily="34" charset="-34"/>
              </a:rPr>
              <a:t>หนังสือด่วนที่สุด ที่ </a:t>
            </a:r>
            <a:r>
              <a:rPr lang="th-TH" sz="3700" b="1" dirty="0" err="1" smtClean="0">
                <a:latin typeface="Cordia New" pitchFamily="34" charset="-34"/>
                <a:cs typeface="Cordia New" pitchFamily="34" charset="-34"/>
              </a:rPr>
              <a:t>ตผ</a:t>
            </a:r>
            <a:r>
              <a:rPr lang="th-TH" sz="3700" b="1" dirty="0" smtClean="0">
                <a:latin typeface="Cordia New" pitchFamily="34" charset="-34"/>
                <a:cs typeface="Cordia New" pitchFamily="34" charset="-34"/>
              </a:rPr>
              <a:t> 0004/ว97   ลงวันที่          19  มีนาคม  2546</a:t>
            </a:r>
          </a:p>
          <a:p>
            <a:r>
              <a:rPr lang="th-TH" sz="3700" b="1" dirty="0" smtClean="0">
                <a:latin typeface="Cordia New" pitchFamily="34" charset="-34"/>
                <a:cs typeface="Cordia New" pitchFamily="34" charset="-34"/>
              </a:rPr>
              <a:t>แบบรายงานแผนปฏิบัติการจัดซื้อจัดจ้าง            ปีงบประมาณ......</a:t>
            </a:r>
          </a:p>
          <a:p>
            <a:r>
              <a:rPr lang="th-TH" sz="3700" b="1" dirty="0" smtClean="0">
                <a:latin typeface="Cordia New" pitchFamily="34" charset="-34"/>
                <a:cs typeface="Cordia New" pitchFamily="34" charset="-34"/>
              </a:rPr>
              <a:t>ตัวอย่างแบบรายงานแผนปฏิบัติการจัดซื้อจัดจ้าง ปีงบประมาณ 2560</a:t>
            </a:r>
            <a:endParaRPr lang="en-US" sz="3700" b="1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4" name="รูปภาพ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4114800"/>
            <a:ext cx="3000375" cy="2000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3687762"/>
          </a:xfrm>
        </p:spPr>
        <p:txBody>
          <a:bodyPr>
            <a:normAutofit/>
          </a:bodyPr>
          <a:lstStyle/>
          <a:p>
            <a:pPr algn="thaiDist"/>
            <a:r>
              <a:rPr lang="th-TH" dirty="0" smtClean="0"/>
              <a:t>2. มีกระบวนการเปิดโอกาสให้บุคคลภายนอก มีส่วนร่วมในกระบวนการจัดซื้อ-จัดจ้าง ตั้งแต่ขั้นตอนการกำหนดราคากลาง, ขั้นตอนการพิจารณาผล , ขั้นตอนการตรวจรับ  โดยจัดตั้งเป็นคณะกรรมการร่วม </a:t>
            </a:r>
            <a:endParaRPr lang="en-US" dirty="0"/>
          </a:p>
        </p:txBody>
      </p:sp>
      <p:pic>
        <p:nvPicPr>
          <p:cNvPr id="5" name="รูปภาพ 4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419600"/>
            <a:ext cx="2934346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 idx="1"/>
          </p:nvPr>
        </p:nvSpPr>
        <p:spPr>
          <a:xfrm>
            <a:off x="533400" y="533400"/>
            <a:ext cx="7848600" cy="5791200"/>
          </a:xfrm>
        </p:spPr>
        <p:txBody>
          <a:bodyPr>
            <a:noAutofit/>
          </a:bodyPr>
          <a:lstStyle/>
          <a:p>
            <a:pPr algn="just"/>
            <a:r>
              <a:rPr lang="th-TH" sz="3500" b="1" dirty="0" smtClean="0">
                <a:latin typeface="Cordia New" pitchFamily="34" charset="-34"/>
                <a:cs typeface="Cordia New" pitchFamily="34" charset="-34"/>
              </a:rPr>
              <a:t>บุคคลภายนอก</a:t>
            </a:r>
            <a:r>
              <a:rPr lang="th-TH" sz="3500" dirty="0" smtClean="0">
                <a:latin typeface="Cordia New" pitchFamily="34" charset="-34"/>
                <a:cs typeface="Cordia New" pitchFamily="34" charset="-34"/>
              </a:rPr>
              <a:t> หมายถึง บุคคลภายนอกหน่วยงานที่เป็น  เจ้าของโครงการ </a:t>
            </a:r>
          </a:p>
          <a:p>
            <a:pPr algn="just"/>
            <a:r>
              <a:rPr lang="th-TH" sz="3500" dirty="0" smtClean="0">
                <a:latin typeface="Cordia New" pitchFamily="34" charset="-34"/>
                <a:cs typeface="Cordia New" pitchFamily="34" charset="-34"/>
              </a:rPr>
              <a:t>การเปิดโอกาสให้บุคคลภายนอกมีส่วนร่วมในกระบวนการจัดซื้อจัดจ้าง เช่น การกำหนดราคากลางงานก่อสร้าง เนื่องจากการออกแบบงานก่อสร้างจะมีความซับซ้อนจำเป็นต้องใช้ผู้ที่มีความรู้ ความสามารถและมีประสบการณ์ที่จะทำให้การคำนวณราคากลางงานก่อสร้างมีประสิทธิภาพไม่ก่อให้เกิดความสับสนในช่องทางให้เกิดการแสวงหาผลประโยชน์โดยมิชอบ และเพื่อให้ได้ราคากลางที่ถูกต้องตามหลักวิชาการและตามความเป็นจริง</a:t>
            </a:r>
            <a:endParaRPr lang="en-US" sz="35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ดาวน์โหลด (1)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4953000" y="3657600"/>
            <a:ext cx="356235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3276600"/>
          </a:xfrm>
        </p:spPr>
        <p:txBody>
          <a:bodyPr>
            <a:normAutofit/>
          </a:bodyPr>
          <a:lstStyle/>
          <a:p>
            <a:r>
              <a:rPr lang="th-TH" dirty="0" smtClean="0"/>
              <a:t>3.  </a:t>
            </a:r>
            <a:r>
              <a:rPr lang="th-TH" sz="4000" dirty="0" smtClean="0"/>
              <a:t>มีการตรวจสอบความสัมพันธ์ของข้าราชการที่เกี่ยวข้องกับกระบวนการการจัดซื้อ – จัดจ้าง ว่ามีความเกี่ยวข้องเชิงทุน เชิงบริหาร รวมทั้งความสัมพันธ์ในเชิงเครือญาติกับผู้เสนองานหรือไม่ 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533400" y="838200"/>
            <a:ext cx="7772400" cy="25146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เนื่องจากข้าราชการอาจเป็นส่วนหนึ่งในเครือข่ายการทุจริต ดังนั้นการตรวจสอบว่าข้าราชการที่เกี่ยวข้องกับกระบวนการจัดซื้อ</a:t>
            </a:r>
            <a:r>
              <a:rPr kumimoji="0" lang="th-TH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จัดจ้าง มีความเกี่ยวข้องในเชิงทุน เชิงบริหาร รวมทั้งความสัมพันธ์ในเชิงเครือญาติกับผู้เสนอราคา / ผู้เสนองานหรือไม่ เพื่อเป็นการป้องกันการมีผลประโยชน์ทับซ้อนด้านการจัดซื้อ - จัดจ้าง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รูปภาพ 4" descr="ดาวน์โหลด (1)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5257800" y="4191000"/>
            <a:ext cx="3443605" cy="2209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525963"/>
          </a:xfrm>
        </p:spPr>
        <p:txBody>
          <a:bodyPr>
            <a:normAutofit/>
          </a:bodyPr>
          <a:lstStyle/>
          <a:p>
            <a:r>
              <a:rPr lang="th-TH" dirty="0" smtClean="0"/>
              <a:t>แบบฟอร์มการตรวจสอบถึงความเกี่ยวข้องระหว่างเจ้าหน้าที่ที่เกี่ยวข้องกับการจัดซื้อจัดจ้างและผู้เสนองาน เพื่อป้องกังผลประโยชน์ทับซ้อน </a:t>
            </a:r>
          </a:p>
          <a:p>
            <a:r>
              <a:rPr lang="th-TH" dirty="0" smtClean="0"/>
              <a:t>ตัวอย่างแบบฟอร์มการตรวจสอบถึงความเกี่ยวข้องระหว่างเจ้าหน้าที่ที่เกี่ยวข้องกับการจัดซื้อจัดจ้างและผู้เสนองาน เพื่อป้องกันผลประโยชน์ทับซ้อน </a:t>
            </a:r>
          </a:p>
          <a:p>
            <a:endParaRPr lang="en-US" dirty="0"/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th-TH" dirty="0" smtClean="0">
                <a:solidFill>
                  <a:schemeClr val="accent2"/>
                </a:solidFill>
              </a:rPr>
              <a:t>ตัวอย่างแบบฟอร์ม </a:t>
            </a:r>
            <a:endParaRPr lang="en-US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images (2).jpg"/>
          <p:cNvPicPr>
            <a:picLocks noChangeAspect="1"/>
          </p:cNvPicPr>
          <p:nvPr/>
        </p:nvPicPr>
        <p:blipFill>
          <a:blip r:embed="rId2"/>
          <a:srcRect b="1493"/>
          <a:stretch>
            <a:fillRect/>
          </a:stretch>
        </p:blipFill>
        <p:spPr>
          <a:xfrm>
            <a:off x="1752600" y="1143000"/>
            <a:ext cx="5943600" cy="2667000"/>
          </a:xfrm>
          <a:prstGeom prst="rect">
            <a:avLst/>
          </a:prstGeom>
        </p:spPr>
      </p:pic>
      <p:pic>
        <p:nvPicPr>
          <p:cNvPr id="5" name="รูปภาพ 4" descr="z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8862">
            <a:off x="4524548" y="4437185"/>
            <a:ext cx="3800475" cy="12500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3600" y="5710535"/>
            <a:ext cx="662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กลุ่มงานบริหารทั่วไป งานพัสดุ  สำนักงานสาธารณสุขจังหวัดอุดรธานี 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รวมกลุ่ม">
  <a:themeElements>
    <a:clrScheme name="รวมกลุ่ม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รวมกลุ่ม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รวมกลุ่ม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371</TotalTime>
  <Words>446</Words>
  <Application>Microsoft Office PowerPoint</Application>
  <PresentationFormat>นำเสนอทางหน้าจอ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10</vt:i4>
      </vt:variant>
    </vt:vector>
  </HeadingPairs>
  <TitlesOfParts>
    <vt:vector size="11" baseType="lpstr">
      <vt:lpstr>รวมกลุ่ม</vt:lpstr>
      <vt:lpstr>ข้อ 4. มาตรการการจัดหาพัสดุ  มีแนวทางการปฏิบัติดังนี้ </vt:lpstr>
      <vt:lpstr>1. มีกระบวนการประชาสัมพันธ์ หรือการประกาศจัดซื้อ – จัดจ้าง หรือจัดหาพัสดุตามโครงการหรือกิจกรรมต่างๆ ก่อนการดำเนินการจัดหาฯ ทั้งในหน่วยงาน หรือสื่อสารต่างๆ ให้เป็นไปตามพระราชบัญญัติการจัดซื้อจัดจัดจ้างและการบริหารพัสดุ พ.ศ. 2560 และระเบียบที่เกี่ยวข้อง </vt:lpstr>
      <vt:lpstr>ภาพนิ่ง 3</vt:lpstr>
      <vt:lpstr>ภาพนิ่ง 4</vt:lpstr>
      <vt:lpstr>2. มีกระบวนการเปิดโอกาสให้บุคคลภายนอก มีส่วนร่วมในกระบวนการจัดซื้อ-จัดจ้าง ตั้งแต่ขั้นตอนการกำหนดราคากลาง, ขั้นตอนการพิจารณาผล , ขั้นตอนการตรวจรับ  โดยจัดตั้งเป็นคณะกรรมการร่วม </vt:lpstr>
      <vt:lpstr>ภาพนิ่ง 6</vt:lpstr>
      <vt:lpstr>3.  มีการตรวจสอบความสัมพันธ์ของข้าราชการที่เกี่ยวข้องกับกระบวนการการจัดซื้อ – จัดจ้าง ว่ามีความเกี่ยวข้องเชิงทุน เชิงบริหาร รวมทั้งความสัมพันธ์ในเชิงเครือญาติกับผู้เสนองานหรือไม่ </vt:lpstr>
      <vt:lpstr>ภาพนิ่ง 8</vt:lpstr>
      <vt:lpstr>ตัวอย่างแบบฟอร์ม </vt:lpstr>
      <vt:lpstr>ภาพนิ่ง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มาตรการป้องกันการทุจริต  และแก้ไขการกระทำผิดวินัย</dc:title>
  <dc:creator>ACER1</dc:creator>
  <cp:lastModifiedBy>ACER1</cp:lastModifiedBy>
  <cp:revision>32</cp:revision>
  <dcterms:created xsi:type="dcterms:W3CDTF">2017-04-20T03:39:28Z</dcterms:created>
  <dcterms:modified xsi:type="dcterms:W3CDTF">2017-04-28T03:24:42Z</dcterms:modified>
</cp:coreProperties>
</file>