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84" r:id="rId2"/>
    <p:sldId id="288" r:id="rId3"/>
    <p:sldId id="285" r:id="rId4"/>
    <p:sldId id="311" r:id="rId5"/>
    <p:sldId id="293" r:id="rId6"/>
    <p:sldId id="294" r:id="rId7"/>
    <p:sldId id="295" r:id="rId8"/>
    <p:sldId id="299" r:id="rId9"/>
    <p:sldId id="297" r:id="rId10"/>
    <p:sldId id="298" r:id="rId11"/>
    <p:sldId id="312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09" r:id="rId22"/>
    <p:sldId id="310" r:id="rId23"/>
    <p:sldId id="267" r:id="rId24"/>
    <p:sldId id="268" r:id="rId25"/>
    <p:sldId id="277" r:id="rId26"/>
    <p:sldId id="278" r:id="rId27"/>
    <p:sldId id="279" r:id="rId28"/>
    <p:sldId id="280" r:id="rId29"/>
    <p:sldId id="281" r:id="rId30"/>
    <p:sldId id="282" r:id="rId31"/>
    <p:sldId id="256" r:id="rId32"/>
    <p:sldId id="276" r:id="rId33"/>
    <p:sldId id="257" r:id="rId34"/>
    <p:sldId id="258" r:id="rId35"/>
    <p:sldId id="259" r:id="rId36"/>
    <p:sldId id="260" r:id="rId37"/>
    <p:sldId id="286" r:id="rId38"/>
    <p:sldId id="261" r:id="rId39"/>
    <p:sldId id="262" r:id="rId40"/>
    <p:sldId id="263" r:id="rId41"/>
    <p:sldId id="287" r:id="rId42"/>
    <p:sldId id="264" r:id="rId43"/>
    <p:sldId id="265" r:id="rId44"/>
    <p:sldId id="266" r:id="rId45"/>
    <p:sldId id="283" r:id="rId46"/>
    <p:sldId id="269" r:id="rId47"/>
    <p:sldId id="270" r:id="rId48"/>
    <p:sldId id="271" r:id="rId49"/>
    <p:sldId id="272" r:id="rId50"/>
    <p:sldId id="273" r:id="rId51"/>
    <p:sldId id="274" r:id="rId52"/>
    <p:sldId id="275" r:id="rId53"/>
    <p:sldId id="291" r:id="rId54"/>
    <p:sldId id="289" r:id="rId55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>
      <p:cViewPr varScale="1">
        <p:scale>
          <a:sx n="55" d="100"/>
          <a:sy n="55" d="100"/>
        </p:scale>
        <p:origin x="-672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รูปภาพพาโนราม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คอลัมน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อลัมน์รูปภาพ 3 รู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1/1/2002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91086771-2C17-43C3-947B-9928A61B1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82494" y="3918856"/>
            <a:ext cx="1870059" cy="2037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0205F1B4-8751-4BCC-B829-1A1460A15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03117" y="5960851"/>
            <a:ext cx="686513" cy="74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EA04E3ED-194A-4AFA-AA3C-F79D0AF83C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523" y="482282"/>
            <a:ext cx="10084526" cy="5474379"/>
          </a:xfrm>
        </p:spPr>
        <p:txBody>
          <a:bodyPr>
            <a:normAutofit/>
          </a:bodyPr>
          <a:lstStyle/>
          <a:p>
            <a:pPr algn="ctr"/>
            <a:r>
              <a:rPr lang="th-TH" sz="7200" dirty="0"/>
              <a:t>ประชุมชี้แจง</a:t>
            </a:r>
            <a:br>
              <a:rPr lang="th-TH" sz="7200" dirty="0"/>
            </a:br>
            <a:r>
              <a:rPr lang="th-TH" sz="7200" dirty="0"/>
              <a:t>แนวทางปฏิบัติการจำหน่ายพัสดุ</a:t>
            </a:r>
            <a:br>
              <a:rPr lang="th-TH" sz="7200" dirty="0"/>
            </a:br>
            <a:r>
              <a:rPr lang="th-TH" sz="7200" dirty="0"/>
              <a:t>ตามระเบียบกระทรวงการคลัง</a:t>
            </a:r>
            <a:br>
              <a:rPr lang="th-TH" sz="7200" dirty="0"/>
            </a:br>
            <a:r>
              <a:rPr lang="th-TH" sz="7200" dirty="0"/>
              <a:t>ว่าด้วยการจัดซื้อจัดจ้างและ</a:t>
            </a:r>
            <a:br>
              <a:rPr lang="th-TH" sz="7200" dirty="0"/>
            </a:br>
            <a:r>
              <a:rPr lang="th-TH" sz="7200" dirty="0"/>
              <a:t>การบริหารพัสดุภาครัฐ พ.ศ. 2560 </a:t>
            </a:r>
          </a:p>
        </p:txBody>
      </p:sp>
      <p:pic>
        <p:nvPicPr>
          <p:cNvPr id="6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6A018F9E-EF54-4340-814A-781FB68A7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82918" y="5988608"/>
            <a:ext cx="686513" cy="74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8794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 result for à¸à¸²à¸£à¹à¸à¸¹à¸à¸à¸²à¸£à¸à¸³à¸«à¸à¹à¸²à¸¢à¹à¸à¸¢à¸§à¸´à¸à¸µà¸à¸²à¸£à¹à¸­à¸">
            <a:extLst>
              <a:ext uri="{FF2B5EF4-FFF2-40B4-BE49-F238E27FC236}">
                <a16:creationId xmlns:a16="http://schemas.microsoft.com/office/drawing/2014/main" xmlns="" id="{F6AB28F9-92E3-4539-965D-F1CCCA8A75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04406" y="498497"/>
            <a:ext cx="9183188" cy="5336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0437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B1C9DD19-9C49-4B28-ADB2-A8158AA76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1127969"/>
            <a:ext cx="9905998" cy="4787922"/>
          </a:xfrm>
        </p:spPr>
        <p:txBody>
          <a:bodyPr>
            <a:normAutofit/>
          </a:bodyPr>
          <a:lstStyle/>
          <a:p>
            <a:pPr algn="ctr"/>
            <a:r>
              <a:rPr lang="th-TH" sz="6000" dirty="0" smtClean="0"/>
              <a:t>ระเบียบกระทรวงการคลัง</a:t>
            </a:r>
            <a:br>
              <a:rPr lang="th-TH" sz="6000" dirty="0" smtClean="0"/>
            </a:br>
            <a:r>
              <a:rPr lang="th-TH" sz="6000" dirty="0" smtClean="0"/>
              <a:t>ว่าด้วยการจัดซื้อจัดจ้างและการบริหารพัสดุ </a:t>
            </a:r>
            <a:br>
              <a:rPr lang="th-TH" sz="6000" dirty="0" smtClean="0"/>
            </a:br>
            <a:r>
              <a:rPr lang="th-TH" sz="6000" dirty="0" smtClean="0"/>
              <a:t>พ.ศ. 2560 </a:t>
            </a:r>
            <a:br>
              <a:rPr lang="th-TH" sz="6000" dirty="0" smtClean="0"/>
            </a:br>
            <a:r>
              <a:rPr lang="th-TH" sz="6000" dirty="0" smtClean="0"/>
              <a:t>หมวด 9 การบริหารพัสดุ </a:t>
            </a:r>
            <a:br>
              <a:rPr lang="th-TH" sz="6000" dirty="0" smtClean="0"/>
            </a:br>
            <a:endParaRPr lang="th-TH" sz="6000" dirty="0"/>
          </a:p>
        </p:txBody>
      </p:sp>
    </p:spTree>
    <p:extLst>
      <p:ext uri="{BB962C8B-B14F-4D97-AF65-F5344CB8AC3E}">
        <p14:creationId xmlns:p14="http://schemas.microsoft.com/office/powerpoint/2010/main" xmlns="" val="57955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2551402"/>
          </a:xfrm>
        </p:spPr>
        <p:txBody>
          <a:bodyPr>
            <a:noAutofit/>
          </a:bodyPr>
          <a:lstStyle/>
          <a:p>
            <a:pPr algn="ctr"/>
            <a:r>
              <a:rPr lang="th-TH" sz="5400" b="1" dirty="0" smtClean="0">
                <a:latin typeface="Angsana New" pitchFamily="18" charset="-34"/>
                <a:cs typeface="Angsana New" pitchFamily="18" charset="-34"/>
              </a:rPr>
              <a:t/>
            </a:r>
            <a:br>
              <a:rPr lang="th-TH" sz="5400" b="1" dirty="0" smtClean="0">
                <a:latin typeface="Angsana New" pitchFamily="18" charset="-34"/>
                <a:cs typeface="Angsana New" pitchFamily="18" charset="-34"/>
              </a:rPr>
            </a:br>
            <a:r>
              <a:rPr lang="th-TH" sz="5400" b="1" dirty="0" smtClean="0">
                <a:latin typeface="Angsana New" pitchFamily="18" charset="-34"/>
                <a:cs typeface="Angsana New" pitchFamily="18" charset="-34"/>
              </a:rPr>
              <a:t>หมวด </a:t>
            </a:r>
            <a:r>
              <a:rPr lang="th-TH" sz="5400" b="1" dirty="0" smtClean="0">
                <a:latin typeface="Angsana New" pitchFamily="18" charset="-34"/>
                <a:cs typeface="Angsana New" pitchFamily="18" charset="-34"/>
              </a:rPr>
              <a:t>9  </a:t>
            </a:r>
            <a:r>
              <a:rPr lang="th-TH" sz="5400" b="1" dirty="0" smtClean="0">
                <a:latin typeface="Angsana New" pitchFamily="18" charset="-34"/>
                <a:cs typeface="Angsana New" pitchFamily="18" charset="-34"/>
              </a:rPr>
              <a:t/>
            </a:r>
            <a:br>
              <a:rPr lang="th-TH" sz="5400" b="1" dirty="0" smtClean="0">
                <a:latin typeface="Angsana New" pitchFamily="18" charset="-34"/>
                <a:cs typeface="Angsana New" pitchFamily="18" charset="-34"/>
              </a:rPr>
            </a:br>
            <a:r>
              <a:rPr lang="th-TH" sz="5400" b="1" dirty="0" smtClean="0">
                <a:latin typeface="Angsana New" pitchFamily="18" charset="-34"/>
                <a:cs typeface="Angsana New" pitchFamily="18" charset="-34"/>
              </a:rPr>
              <a:t>ส่วน</a:t>
            </a:r>
            <a:r>
              <a:rPr lang="th-TH" sz="5400" b="1" dirty="0" smtClean="0">
                <a:latin typeface="Angsana New" pitchFamily="18" charset="-34"/>
                <a:cs typeface="Angsana New" pitchFamily="18" charset="-34"/>
              </a:rPr>
              <a:t>ที่ 1  </a:t>
            </a:r>
            <a:br>
              <a:rPr lang="th-TH" sz="5400" b="1" dirty="0" smtClean="0">
                <a:latin typeface="Angsana New" pitchFamily="18" charset="-34"/>
                <a:cs typeface="Angsana New" pitchFamily="18" charset="-34"/>
              </a:rPr>
            </a:br>
            <a:r>
              <a:rPr lang="th-TH" sz="5400" b="1" dirty="0" smtClean="0">
                <a:latin typeface="Angsana New" pitchFamily="18" charset="-34"/>
                <a:cs typeface="Angsana New" pitchFamily="18" charset="-34"/>
              </a:rPr>
              <a:t>การเก็บ การบันทึก การเบิกจ่าย </a:t>
            </a:r>
            <a:br>
              <a:rPr lang="th-TH" sz="5400" b="1" dirty="0" smtClean="0">
                <a:latin typeface="Angsana New" pitchFamily="18" charset="-34"/>
                <a:cs typeface="Angsana New" pitchFamily="18" charset="-34"/>
              </a:rPr>
            </a:br>
            <a:endParaRPr lang="th-TH" sz="5400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141412" y="3489960"/>
            <a:ext cx="9905999" cy="2301240"/>
          </a:xfrm>
        </p:spPr>
        <p:txBody>
          <a:bodyPr/>
          <a:lstStyle/>
          <a:p>
            <a:pPr>
              <a:buNone/>
            </a:pPr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**ไม่</a:t>
            </a:r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ใช้บังคับ</a:t>
            </a:r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กับงาน</a:t>
            </a:r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บริการ งานก่อสร้าง งานจ้างที่ปรึกษา </a:t>
            </a:r>
            <a:endParaRPr lang="th-TH" sz="4000" dirty="0" smtClean="0">
              <a:latin typeface="Angsana New" pitchFamily="18" charset="-34"/>
              <a:cs typeface="Angsana New" pitchFamily="18" charset="-34"/>
            </a:endParaRPr>
          </a:p>
          <a:p>
            <a:pPr>
              <a:buNone/>
            </a:pPr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     และ</a:t>
            </a:r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งานจ้างออกแบบหรือควบคุมงานก่อสร้าง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141412" y="411480"/>
            <a:ext cx="9905999" cy="573024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th-TH" sz="6500" dirty="0" smtClean="0">
                <a:latin typeface="Angsana New" pitchFamily="18" charset="-34"/>
                <a:cs typeface="Angsana New" pitchFamily="18" charset="-34"/>
              </a:rPr>
              <a:t>การเก็บและการบันทึก </a:t>
            </a:r>
          </a:p>
          <a:p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ตามระเบียบฯข้อ 203 เมื่อเจ้าหน้าที่ ได้รับมอบพัสดุแล้ว ให้ดำเนินการดังนี้</a:t>
            </a:r>
          </a:p>
          <a:p>
            <a:pPr>
              <a:buNone/>
            </a:pP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   1. ลงบัญชีหรือทะเบียนเพื่อควบคุมพัสดุ แยกเป็นชนิดและแสดงรายการ</a:t>
            </a:r>
          </a:p>
          <a:p>
            <a:pPr>
              <a:buNone/>
            </a:pP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      โดยให้มีหลักฐานการรับเข้าบัญชีหรือทะเบียนไว้ประกอบ</a:t>
            </a:r>
          </a:p>
          <a:p>
            <a:pPr>
              <a:buNone/>
            </a:pP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        </a:t>
            </a: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(สำหรับพัสดุประเภทอาหารสด จะลงรายการอาหารสดทุกชนิดในบัญชีเดียวกันก็ได้)</a:t>
            </a:r>
          </a:p>
          <a:p>
            <a:pPr>
              <a:buNone/>
            </a:pP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   2. ให้เก็บรักษาพัสดุให้เป็นระเบียบเรียบร้อยปลอดภัย และให้ครบถ้วนถูกต้อง </a:t>
            </a:r>
          </a:p>
          <a:p>
            <a:pPr>
              <a:buNone/>
            </a:pP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       ตามบัญชีหรือทะเบียน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920722"/>
          </a:xfrm>
        </p:spPr>
        <p:txBody>
          <a:bodyPr>
            <a:normAutofit/>
          </a:bodyPr>
          <a:lstStyle/>
          <a:p>
            <a:pPr algn="ctr"/>
            <a:r>
              <a:rPr lang="th-TH" sz="6000" dirty="0" smtClean="0"/>
              <a:t>การเบิกจ่ายพัสดุ</a:t>
            </a:r>
            <a:endParaRPr lang="th-TH" sz="6000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141412" y="1722120"/>
            <a:ext cx="9905999" cy="4770120"/>
          </a:xfrm>
        </p:spPr>
        <p:txBody>
          <a:bodyPr>
            <a:noAutofit/>
          </a:bodyPr>
          <a:lstStyle/>
          <a:p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การเบิกพัสดุจากหน่วยพัสดุของหน่วยงาน  ให้หัวหน้างานที่ต้องการใช้พัสดุนั้นเป็นผู้เบิก</a:t>
            </a:r>
          </a:p>
          <a:p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การจ่ายพัสดุ ให้หัวหน้าหน่วยพัสดุที่มีหน้าที่เกี่ยวกับการควบคุมพัสดุ หรือผู้ที่ได้รับมอบหมายเป็นหัวหน้าหน่วยพัสดุ  เป็นผู้สั่งจ่าย</a:t>
            </a:r>
          </a:p>
          <a:p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ผู้จ่ายพัสดุ ต้องตรวจสอบความถูกต้องของใบเบิก แล้วลงบัญชีหรือทะเบียนทุกครั้ง ที่มีการจ่ายและเก็บใบเบิกไว้เป็นหลักฐาน</a:t>
            </a:r>
            <a:endParaRPr lang="th-TH" sz="4000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880842"/>
          </a:xfrm>
        </p:spPr>
        <p:txBody>
          <a:bodyPr>
            <a:noAutofit/>
          </a:bodyPr>
          <a:lstStyle/>
          <a:p>
            <a:pPr algn="ctr"/>
            <a:r>
              <a:rPr lang="th-TH" sz="6000" dirty="0" smtClean="0"/>
              <a:t>หมวด 9  </a:t>
            </a:r>
            <a:br>
              <a:rPr lang="th-TH" sz="6000" dirty="0" smtClean="0"/>
            </a:br>
            <a:r>
              <a:rPr lang="th-TH" sz="6000" dirty="0" smtClean="0"/>
              <a:t>ส่วนที่ 2  การยืม</a:t>
            </a:r>
            <a:endParaRPr lang="th-TH" sz="6000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141412" y="2621280"/>
            <a:ext cx="9905999" cy="3048000"/>
          </a:xfrm>
        </p:spPr>
        <p:txBody>
          <a:bodyPr>
            <a:noAutofit/>
          </a:bodyPr>
          <a:lstStyle/>
          <a:p>
            <a:r>
              <a:rPr lang="th-TH" sz="4800" dirty="0" smtClean="0">
                <a:latin typeface="Angsana New" pitchFamily="18" charset="-34"/>
                <a:cs typeface="Angsana New" pitchFamily="18" charset="-34"/>
              </a:rPr>
              <a:t>  การให้ยืมหรือนำพัสดุไปใช้ในกิจการ ซึ่งมิใช่</a:t>
            </a:r>
          </a:p>
          <a:p>
            <a:pPr>
              <a:buNone/>
            </a:pPr>
            <a:r>
              <a:rPr lang="th-TH" sz="48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800" dirty="0" smtClean="0">
                <a:latin typeface="Angsana New" pitchFamily="18" charset="-34"/>
                <a:cs typeface="Angsana New" pitchFamily="18" charset="-34"/>
              </a:rPr>
              <a:t>    เพื่อประโยชน์ของทางราชการ จะกระทำมิได้</a:t>
            </a:r>
          </a:p>
          <a:p>
            <a:pPr>
              <a:buNone/>
            </a:pPr>
            <a:endParaRPr lang="th-TH" sz="4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141412" y="487680"/>
            <a:ext cx="9905999" cy="5303521"/>
          </a:xfrm>
        </p:spPr>
        <p:txBody>
          <a:bodyPr/>
          <a:lstStyle/>
          <a:p>
            <a:pPr algn="ctr"/>
            <a:r>
              <a:rPr lang="th-TH" sz="4800" b="1" dirty="0" smtClean="0">
                <a:latin typeface="Angsana New" pitchFamily="18" charset="-34"/>
                <a:cs typeface="Angsana New" pitchFamily="18" charset="-34"/>
              </a:rPr>
              <a:t>การยืมพัสดุ มี 2 ประเภท</a:t>
            </a:r>
          </a:p>
          <a:p>
            <a:pPr>
              <a:buNone/>
            </a:pPr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    1.  การยืมพัสดุประเภทใช้คงรูป  </a:t>
            </a:r>
          </a:p>
          <a:p>
            <a:pPr>
              <a:buNone/>
            </a:pP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          - ผู้ยืมทำหลักฐานการยืมเป็นลายลักษณ์อักษร แสดงเหตุผลและกำหนดวันส่งคืน </a:t>
            </a:r>
          </a:p>
          <a:p>
            <a:pPr>
              <a:buNone/>
            </a:pP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          - ผู้ยืม จะต้องนำพัสดุนั้นมาส่งคืนให้ในสภาพที่ใช้การได้เรียบร้อย  </a:t>
            </a:r>
            <a:endParaRPr lang="th-TH" sz="3200" dirty="0" smtClean="0">
              <a:latin typeface="Angsana New" pitchFamily="18" charset="-34"/>
              <a:cs typeface="Angsana New" pitchFamily="18" charset="-34"/>
            </a:endParaRPr>
          </a:p>
          <a:p>
            <a:pPr>
              <a:buNone/>
            </a:pP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            หาก</a:t>
            </a: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เกิดชำรุดเสียหาย หรือใช้การไม่ได้ หรือสูญหายไป ผู้ยืมจัดการแก้ไขซ่อมแซมให้คงสภาพ</a:t>
            </a: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เดิม โดย</a:t>
            </a: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เสียค่าใช้จ่ายของ</a:t>
            </a: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ตนเอง  </a:t>
            </a: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หรือชดใช้เป็นพัสดุประเภท ชนิด ขนาด ลักษณะและคุณภาพอย่างเดียวกัน หรือชดใช้เป็นเงินตามราคาที่เป็นอยู่ในขณะยืม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073122"/>
          </a:xfrm>
        </p:spPr>
        <p:txBody>
          <a:bodyPr>
            <a:normAutofit/>
          </a:bodyPr>
          <a:lstStyle/>
          <a:p>
            <a:pPr algn="ctr"/>
            <a:r>
              <a:rPr lang="th-TH" sz="6000" b="1" dirty="0" smtClean="0"/>
              <a:t>การยืม (ต่อ)</a:t>
            </a:r>
            <a:endParaRPr lang="th-TH" sz="6000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141412" y="1874520"/>
            <a:ext cx="10410508" cy="45720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th-TH" sz="6400" dirty="0" smtClean="0">
                <a:latin typeface="Angsana New" pitchFamily="18" charset="-34"/>
                <a:cs typeface="Angsana New" pitchFamily="18" charset="-34"/>
              </a:rPr>
              <a:t>2. การยืมพัสดุประเภทใช้</a:t>
            </a:r>
            <a:r>
              <a:rPr lang="th-TH" sz="6400" dirty="0" smtClean="0">
                <a:latin typeface="Angsana New" pitchFamily="18" charset="-34"/>
                <a:cs typeface="Angsana New" pitchFamily="18" charset="-34"/>
              </a:rPr>
              <a:t>สิ้นเปลือง  ระหว่างหน่วยงานของรัฐ</a:t>
            </a:r>
          </a:p>
          <a:p>
            <a:pPr>
              <a:buNone/>
            </a:pP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        ***</a:t>
            </a:r>
            <a:r>
              <a:rPr lang="th-TH" sz="4600" dirty="0" smtClean="0">
                <a:latin typeface="Angsana New" pitchFamily="18" charset="-34"/>
                <a:cs typeface="Angsana New" pitchFamily="18" charset="-34"/>
              </a:rPr>
              <a:t>ให้กระทำได้เฉพาะเมื่อมีความจำเป็นต้องใช้พัสดุนั้นเป็นการรีบด่วน จะดำเนินการ</a:t>
            </a:r>
          </a:p>
          <a:p>
            <a:pPr>
              <a:buNone/>
            </a:pPr>
            <a:r>
              <a:rPr lang="th-TH" sz="46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600" dirty="0" smtClean="0">
                <a:latin typeface="Angsana New" pitchFamily="18" charset="-34"/>
                <a:cs typeface="Angsana New" pitchFamily="18" charset="-34"/>
              </a:rPr>
              <a:t>          จัดหาได้ไม่ทันการ และหน่วยงานผู้ให้ยืมมีพัสดุนั้น ๆ พอที่จะให้ยืมได้ </a:t>
            </a:r>
          </a:p>
          <a:p>
            <a:pPr>
              <a:buNone/>
            </a:pPr>
            <a:r>
              <a:rPr lang="th-TH" sz="46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600" dirty="0" smtClean="0">
                <a:latin typeface="Angsana New" pitchFamily="18" charset="-34"/>
                <a:cs typeface="Angsana New" pitchFamily="18" charset="-34"/>
              </a:rPr>
              <a:t>         โดยไม่เป็นการเสียหายแก่หน่วยงานของตน </a:t>
            </a:r>
          </a:p>
          <a:p>
            <a:pPr>
              <a:buNone/>
            </a:pPr>
            <a:r>
              <a:rPr lang="th-TH" sz="46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600" dirty="0" smtClean="0">
                <a:latin typeface="Angsana New" pitchFamily="18" charset="-34"/>
                <a:cs typeface="Angsana New" pitchFamily="18" charset="-34"/>
              </a:rPr>
              <a:t>    - มีหลักฐานการยืมเป็นลายลักษณ์อักษร</a:t>
            </a:r>
          </a:p>
          <a:p>
            <a:pPr>
              <a:buNone/>
            </a:pPr>
            <a:r>
              <a:rPr lang="th-TH" sz="46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600" dirty="0" smtClean="0">
                <a:latin typeface="Angsana New" pitchFamily="18" charset="-34"/>
                <a:cs typeface="Angsana New" pitchFamily="18" charset="-34"/>
              </a:rPr>
              <a:t>      ทั้งนี้ โดยปกติ หน่วยงานผู้ยืมจะต้องจัดหาพัสดุเป็นประเภท ชนิดและปริมาณเช่นเดียวกันส่งคืนให้หน่วยงานผู้ให้ยืม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5213" y="2264438"/>
            <a:ext cx="9905998" cy="2383762"/>
          </a:xfrm>
        </p:spPr>
        <p:txBody>
          <a:bodyPr>
            <a:normAutofit/>
          </a:bodyPr>
          <a:lstStyle/>
          <a:p>
            <a:r>
              <a:rPr lang="th-TH" sz="4000" dirty="0" smtClean="0"/>
              <a:t>- เมื่อครบกำหนดยืม   ผู้ให้ยืมติดตามทวงพัสดุที่ให้ยืมไปคืน</a:t>
            </a:r>
            <a:br>
              <a:rPr lang="th-TH" sz="4000" dirty="0" smtClean="0"/>
            </a:br>
            <a:r>
              <a:rPr lang="th-TH" sz="4000" dirty="0" smtClean="0"/>
              <a:t> </a:t>
            </a:r>
            <a:r>
              <a:rPr lang="th-TH" sz="4000" dirty="0" smtClean="0"/>
              <a:t>  ภายใน 7 วัน นับแต่วันครบกำหนด</a:t>
            </a:r>
            <a:endParaRPr lang="th-TH" sz="4000" dirty="0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1141413" y="618518"/>
            <a:ext cx="9905998" cy="10731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000" b="0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การยืม (ต่อ)</a:t>
            </a:r>
            <a:endParaRPr kumimoji="0" lang="th-TH" sz="6000" b="0" i="0" u="none" strike="noStrike" kern="1200" cap="all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41413" y="1051560"/>
            <a:ext cx="9905998" cy="3764280"/>
          </a:xfrm>
        </p:spPr>
        <p:txBody>
          <a:bodyPr>
            <a:normAutofit/>
          </a:bodyPr>
          <a:lstStyle/>
          <a:p>
            <a:pPr algn="ctr"/>
            <a:r>
              <a:rPr lang="th-TH" sz="6000" b="1" dirty="0" smtClean="0"/>
              <a:t>หมวด 9 </a:t>
            </a:r>
            <a:br>
              <a:rPr lang="th-TH" sz="6000" b="1" dirty="0" smtClean="0"/>
            </a:br>
            <a:r>
              <a:rPr lang="th-TH" sz="6000" b="1" dirty="0" smtClean="0"/>
              <a:t>ส่วนที่ 3 </a:t>
            </a:r>
            <a:r>
              <a:rPr lang="th-TH" sz="6000" b="1" dirty="0" smtClean="0"/>
              <a:t/>
            </a:r>
            <a:br>
              <a:rPr lang="th-TH" sz="6000" b="1" dirty="0" smtClean="0"/>
            </a:br>
            <a:r>
              <a:rPr lang="th-TH" sz="6000" b="1" dirty="0" smtClean="0"/>
              <a:t>การ</a:t>
            </a:r>
            <a:r>
              <a:rPr lang="th-TH" sz="6000" b="1" dirty="0" smtClean="0"/>
              <a:t>บำรุงรักษา การตรวจสอบ</a:t>
            </a:r>
            <a:endParaRPr lang="th-TH" sz="6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141412" y="2249487"/>
            <a:ext cx="9905999" cy="3495994"/>
          </a:xfrm>
        </p:spPr>
        <p:txBody>
          <a:bodyPr>
            <a:noAutofit/>
          </a:bodyPr>
          <a:lstStyle/>
          <a:p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-   ให้หน่วยงานของรัฐ  จัดให้มีผู้ควบคุมดูแลพัสดุที่อยู่ในครอบครองให้อยู่ในสภาพที่พร้อมใช้งานได้ตลอดเวลา โดยให้มีการจัดทำแผนการซ่อมบำรุงที่เหมาะสมและระยะเวลาในการซ่อมบำรุงด้วย</a:t>
            </a:r>
          </a:p>
          <a:p>
            <a:pPr>
              <a:buNone/>
            </a:pP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     - ในกรณีที่พัสดุเกิดการชำรุด ให้ดำเนินการซ่อมแซมให้กลับมาอยู่ในสภาพพร้อมใช้งานโดยเร็ว</a:t>
            </a:r>
            <a:endParaRPr lang="th-TH" sz="32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sz="6000" b="1" dirty="0" smtClean="0">
                <a:latin typeface="Angsana New" pitchFamily="18" charset="-34"/>
                <a:cs typeface="Angsana New" pitchFamily="18" charset="-34"/>
              </a:rPr>
              <a:t>การบำรุงรักษา </a:t>
            </a:r>
            <a:r>
              <a:rPr lang="th-TH" b="1" dirty="0" smtClean="0">
                <a:latin typeface="Angsana New" pitchFamily="18" charset="-34"/>
                <a:cs typeface="Angsana New" pitchFamily="18" charset="-34"/>
              </a:rPr>
              <a:t/>
            </a:r>
            <a:br>
              <a:rPr lang="th-TH" b="1" dirty="0" smtClean="0">
                <a:latin typeface="Angsana New" pitchFamily="18" charset="-34"/>
                <a:cs typeface="Angsana New" pitchFamily="18" charset="-34"/>
              </a:rPr>
            </a:br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073122"/>
          </a:xfrm>
        </p:spPr>
        <p:txBody>
          <a:bodyPr>
            <a:normAutofit/>
          </a:bodyPr>
          <a:lstStyle/>
          <a:p>
            <a:pPr algn="ctr"/>
            <a:r>
              <a:rPr lang="th-TH" sz="6000" b="1" dirty="0" smtClean="0"/>
              <a:t>การตรวจสอบพัสดุประจำปี</a:t>
            </a:r>
            <a:endParaRPr lang="th-TH" sz="6000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141412" y="1706880"/>
            <a:ext cx="9905999" cy="4373880"/>
          </a:xfrm>
        </p:spPr>
        <p:txBody>
          <a:bodyPr>
            <a:normAutofit/>
          </a:bodyPr>
          <a:lstStyle/>
          <a:p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ก่อนสิ้นเดือนกันยายนของทุกปี   ให้หัวหน้าหน่วยงานของรัฐ แต่งตั้งผู้รับผิดชอบในการตรวจสอบพัสดุ (ซึ่งมิใช่เป็นเจ้าหน้าที่)  เพื่อตรวจสอบการรับ – จ่าย พัสดุ ในงวด 1 ปีที่ผ่านมา และตรวจนับพัสดุประเภทที่คงเหลืออยู่เพียงวันสิ้นงวดนั้น</a:t>
            </a:r>
          </a:p>
          <a:p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ให้เริ่มดำเนินการตรวจสอบพัสดุในวันเปิดทำการแรกของปีงบประมาณเป็นต้นไป   ว่าการรับจ่ายถูกต้องหรือไม่ พัสดุคงเหลือมีตัวอยู่ตรงตามบัญชีหรือทะเบียนหรือไม่ มีพัสดุใดชำรุด เสื่อมสภาพหรือสูญไปเพราะเหตุใด หรือพัสดุใดไม่จำเป็นต้องใช้ต่อไป </a:t>
            </a:r>
          </a:p>
          <a:p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ดำเนินการและรายงานผลต่อผู้แต่งตั้งภายใน 30 วันทำการ นับแต่วันเริ่มดำเนินการตรวจสอบพัสดุนั้น</a:t>
            </a:r>
            <a:endParaRPr lang="th-TH" sz="2800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800" b="1" dirty="0" smtClean="0"/>
              <a:t>การตรวจสอบพัสดุประจำปี  (ต่อ)</a:t>
            </a:r>
            <a:endParaRPr lang="th-TH" sz="4800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ดำเนินการและรายงานผลต่อผู้แต่งตั้งภายใน 30 วันทำการ นับแต่วันเริ่มดำเนินการตรวจสอบพัสดุนั้น</a:t>
            </a:r>
          </a:p>
          <a:p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ส่งสำเนารายงานไปยัง </a:t>
            </a:r>
            <a:r>
              <a:rPr lang="th-TH" sz="4000" dirty="0" err="1" smtClean="0">
                <a:latin typeface="Angsana New" pitchFamily="18" charset="-34"/>
                <a:cs typeface="Angsana New" pitchFamily="18" charset="-34"/>
              </a:rPr>
              <a:t>สตง.</a:t>
            </a:r>
            <a:r>
              <a:rPr lang="th-TH" sz="4000" dirty="0" smtClean="0">
                <a:latin typeface="Angsana New" pitchFamily="18" charset="-34"/>
                <a:cs typeface="Angsana New" pitchFamily="18" charset="-34"/>
              </a:rPr>
              <a:t>  1 ชุด และหน่วยงานต้นสังกัด 1 ชุด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41413" y="426720"/>
            <a:ext cx="9905998" cy="960120"/>
          </a:xfrm>
        </p:spPr>
        <p:txBody>
          <a:bodyPr>
            <a:normAutofit/>
          </a:bodyPr>
          <a:lstStyle/>
          <a:p>
            <a:pPr algn="ctr"/>
            <a:r>
              <a:rPr lang="th-TH" sz="4000" b="1" dirty="0" smtClean="0"/>
              <a:t>การตรวจสอบพัสดุประจำปี  (ต่อ)</a:t>
            </a:r>
            <a:endParaRPr lang="th-TH" sz="4000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141412" y="1645920"/>
            <a:ext cx="9905999" cy="4145281"/>
          </a:xfrm>
        </p:spPr>
        <p:txBody>
          <a:bodyPr>
            <a:noAutofit/>
          </a:bodyPr>
          <a:lstStyle/>
          <a:p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เมื่อผู้แต่งตั้งได้รับรายงานจากผู้รับผิดชอบในการตรวจสอบพัสดุ และปรากฏว่ามีพัสดุชำรุด เสื่อมสภาพ หรือสูญไป  หรือไม่จำเป็นต้องใช้   ให้แต่งตั้งคณะกรรมการสอบหาข้อเท็จจริง   เว้นแต่</a:t>
            </a:r>
          </a:p>
          <a:p>
            <a:pPr>
              <a:buNone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    - กรณีที่เห็นได้ชัดเจนว่า เป็นการเสื่อมสภาพเนื่องมาจากการใช้งานตามปกติ หรือสูญไปตามธรรมชาติ  ให้หัวหน้าหน่วยงานของรัฐ พิจารณาสั่งการให้ดำเนินการจำหน่ายต่อไปได้</a:t>
            </a:r>
          </a:p>
          <a:p>
            <a:pPr>
              <a:buNone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     - กรณีผลการพิจารณาปรากฏว่า จะต้องหาผู้รับผิด ให้หัวหน้าหน่วยงานของรัฐดำเนินการตามกฎหมายและเรียบที่เกี่ยวข้อง</a:t>
            </a:r>
            <a:endParaRPr lang="th-TH" sz="2800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41413" y="975360"/>
            <a:ext cx="9905998" cy="3459480"/>
          </a:xfrm>
        </p:spPr>
        <p:txBody>
          <a:bodyPr>
            <a:normAutofit/>
          </a:bodyPr>
          <a:lstStyle/>
          <a:p>
            <a:pPr algn="ctr"/>
            <a:r>
              <a:rPr lang="th-TH" sz="6000" b="1" dirty="0" smtClean="0"/>
              <a:t>หมวด 9  </a:t>
            </a:r>
            <a:br>
              <a:rPr lang="th-TH" sz="6000" b="1" dirty="0" smtClean="0"/>
            </a:br>
            <a:r>
              <a:rPr lang="th-TH" sz="6000" b="1" dirty="0" smtClean="0"/>
              <a:t>ส่วนที่  4 </a:t>
            </a:r>
            <a:br>
              <a:rPr lang="th-TH" sz="6000" b="1" dirty="0" smtClean="0"/>
            </a:br>
            <a:r>
              <a:rPr lang="th-TH" sz="6000" b="1" dirty="0" smtClean="0"/>
              <a:t>การจำหน่ายพัสดุ</a:t>
            </a:r>
            <a:endParaRPr lang="th-TH" sz="6000" b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87133" y="237518"/>
            <a:ext cx="9905998" cy="1478570"/>
          </a:xfrm>
        </p:spPr>
        <p:txBody>
          <a:bodyPr>
            <a:normAutofit/>
          </a:bodyPr>
          <a:lstStyle/>
          <a:p>
            <a:r>
              <a:rPr lang="th-TH" sz="3200" b="1" dirty="0" smtClean="0"/>
              <a:t>หลังจากการตรวจสอบแล้ว พัสดุใดหมดความจำเป็นหรือหากใช้ต่อไปจะสิ้นเปลืองค่าใช้จ่ายมาก ให้เจ้าหน้าที่เสนอรายงานต่อหัวหน้าหน่วยงานของรัฐ เพื่อพิจารณาสั่งให้ดำเนินการตามวิธีการอย่างหนึ่งอย่างใด ต่อไปนี้</a:t>
            </a:r>
            <a:endParaRPr lang="th-TH" sz="3200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141412" y="1676400"/>
            <a:ext cx="9905999" cy="5181600"/>
          </a:xfrm>
        </p:spPr>
        <p:txBody>
          <a:bodyPr>
            <a:noAutofit/>
          </a:bodyPr>
          <a:lstStyle/>
          <a:p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(1) ขาย ให้ดำเนินการขายโดยวิธีทอดตลาดก่อน   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เว้นแต่</a:t>
            </a:r>
          </a:p>
          <a:p>
            <a:pPr>
              <a:buNone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         </a:t>
            </a: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(ก) การขายพัสดุครั้งหนึ่งซึ่งมีราคาซื้อหรือได้มารวมกันไม่เกิน 500,000 บาท  </a:t>
            </a:r>
          </a:p>
          <a:p>
            <a:pPr>
              <a:buNone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               จะ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ขายโดยวิธี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เฉพาะเจาะจงโดย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การตกลงราคากันโดยไม่ต้องทอดตลาดก่อนก็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ได้</a:t>
            </a:r>
          </a:p>
          <a:p>
            <a:pPr>
              <a:buNone/>
            </a:pP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         (ข) การขายให้หน่วยงานของรัฐ หรือองค์การสถานสาธารณกุศล  </a:t>
            </a:r>
          </a:p>
          <a:p>
            <a:pPr>
              <a:buNone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               จะ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ขายโดยวิธี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เฉพาะเจาะจงโดย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การตกลงราคากัน</a:t>
            </a:r>
            <a:endParaRPr lang="th-TH" sz="2800" dirty="0" smtClean="0">
              <a:latin typeface="Angsana New" pitchFamily="18" charset="-34"/>
              <a:cs typeface="Angsana New" pitchFamily="18" charset="-34"/>
            </a:endParaRPr>
          </a:p>
          <a:p>
            <a:pPr>
              <a:buNone/>
            </a:pP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          (ค) การขายอุปกรณ์อิเล็กทรอนิกส์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เช่น 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โทรศัพท์เคลื่อนที่ </a:t>
            </a:r>
            <a:r>
              <a:rPr lang="th-TH" dirty="0" err="1" smtClean="0">
                <a:latin typeface="Angsana New" pitchFamily="18" charset="-34"/>
                <a:cs typeface="Angsana New" pitchFamily="18" charset="-34"/>
              </a:rPr>
              <a:t>แท็บเล็ต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 ให้แก่เจ้าหน้าที่ของรัฐที่หน่วยงานของรัฐมอบให้ไว้ใช้งานในหน้าที่   เมื่อบุคคลดังกล่าวพ้นจากหน้าที่หรืออุปกรณ์ดังกล่าวพ้นระยะเวลาการใช้งานแล้ว ให้ขายให้แก่บุคคลดังกล่าวจะ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ขายโดยวิธี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เฉพาะเจาะจงโดย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การตกลงราคา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กัน</a:t>
            </a:r>
            <a:endParaRPr lang="th-TH" dirty="0" smtClean="0">
              <a:latin typeface="Angsana New" pitchFamily="18" charset="-34"/>
              <a:cs typeface="Angsana New" pitchFamily="18" charset="-34"/>
            </a:endParaRPr>
          </a:p>
          <a:p>
            <a:pPr>
              <a:buNone/>
            </a:pPr>
            <a:endParaRPr lang="th-TH" sz="2800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149322"/>
          </a:xfrm>
        </p:spPr>
        <p:txBody>
          <a:bodyPr/>
          <a:lstStyle/>
          <a:p>
            <a:pPr algn="ctr"/>
            <a:r>
              <a:rPr lang="th-TH" b="1" dirty="0" smtClean="0"/>
              <a:t>การจำหน่ายโดยการขาย (ต่อ)</a:t>
            </a:r>
            <a:endParaRPr lang="th-TH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141412" y="1508760"/>
            <a:ext cx="9905999" cy="4511040"/>
          </a:xfrm>
        </p:spPr>
        <p:txBody>
          <a:bodyPr>
            <a:noAutofit/>
          </a:bodyPr>
          <a:lstStyle/>
          <a:p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การขายโดยวิธีทอดตลาด     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ให้ผู้ได้รับมอบหมายทำการประเมินราคาทรัพย์สินก่อนการประกาศขายทอดตลาด</a:t>
            </a:r>
          </a:p>
          <a:p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การประเมินราคาทรัพย์สิน</a:t>
            </a:r>
          </a:p>
          <a:p>
            <a:pPr>
              <a:buNone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   - กรณีเป็นพัสดุที่มีการจำหน่ายเป็นการทั่วไป </a:t>
            </a:r>
          </a:p>
          <a:p>
            <a:pPr>
              <a:buNone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      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ให้พิจารณาราคาที่ซื้อขายกันตามปกติในท้องตลาด หรือราคาท้องถิ่นของสภาพพัสดุนั้น ณ เวลาที่จะทำการขาย</a:t>
            </a:r>
          </a:p>
          <a:p>
            <a:pPr>
              <a:buNone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   -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กรณีเป็นพัสดุ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ที่ไม่มี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การ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จำหน่ายทั่วไป </a:t>
            </a:r>
          </a:p>
          <a:p>
            <a:pPr>
              <a:buNone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      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ให้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พิจารณา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ราคาตามลักษณะ ประเภท ชนิดของพัสดุ และอายุการใช้งาน รวมทั่งสภาพและสถานที่ตั้งของพัสดุด้วย </a:t>
            </a:r>
          </a:p>
          <a:p>
            <a:pPr>
              <a:buNone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  เสนอหัวหน้าหน่วยงานของรัฐพิจารณาให้ความเห็นชอบราคาประเมิน</a:t>
            </a:r>
            <a:endParaRPr lang="th-TH" sz="2800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/>
              <a:t>การจำหน่ายพัสดุ (ต่อ)</a:t>
            </a:r>
            <a:endParaRPr lang="th-TH" sz="4000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141412" y="1844040"/>
            <a:ext cx="9905999" cy="4358640"/>
          </a:xfrm>
        </p:spPr>
        <p:txBody>
          <a:bodyPr>
            <a:noAutofit/>
          </a:bodyPr>
          <a:lstStyle/>
          <a:p>
            <a:pPr marL="457200" indent="-457200">
              <a:buAutoNum type="arabicParenBoth" startAt="2"/>
            </a:pP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แลกเปลี่ยน</a:t>
            </a:r>
          </a:p>
          <a:p>
            <a:pPr marL="457200" indent="-457200">
              <a:buAutoNum type="arabicParenBoth" startAt="2"/>
            </a:pP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โอน</a:t>
            </a: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  ให้โอนแก่หน่วยงานของรัฐ หรือองค์การสถานสาธารณกุศลตาม ม.47(7) </a:t>
            </a:r>
          </a:p>
          <a:p>
            <a:pPr marL="457200" indent="-457200">
              <a:buNone/>
            </a:pP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        แห่งประมวลรัษฎากร       ทั้งนี้ให้มีหลักฐานการส่งมอบไว้ด้วย</a:t>
            </a:r>
          </a:p>
          <a:p>
            <a:pPr marL="457200" indent="-457200">
              <a:buNone/>
            </a:pPr>
            <a:r>
              <a:rPr lang="th-TH" sz="3000" b="1" dirty="0" smtClean="0">
                <a:latin typeface="Angsana New" pitchFamily="18" charset="-34"/>
                <a:cs typeface="Angsana New" pitchFamily="18" charset="-34"/>
              </a:rPr>
              <a:t>(4)  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แปรสภาพหรือทำลาย</a:t>
            </a:r>
          </a:p>
          <a:p>
            <a:pPr marL="457200" indent="-457200">
              <a:buNone/>
            </a:pPr>
            <a:r>
              <a:rPr lang="th-TH" sz="3000" dirty="0" smtClean="0">
                <a:latin typeface="Angsana New" pitchFamily="18" charset="-34"/>
                <a:cs typeface="Angsana New" pitchFamily="18" charset="-34"/>
              </a:rPr>
              <a:t>    ** การจำหน่ายพัสดุ ให้ดำเนินการให้แล้วเสร็จภายใน 60 วัน นับถัดจากวันที่หัวหน้าหน่วยงาน   ของรัฐสั่งการ</a:t>
            </a:r>
          </a:p>
          <a:p>
            <a:pPr marL="457200" indent="-457200">
              <a:buNone/>
            </a:pPr>
            <a:endParaRPr lang="th-TH" sz="3000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996922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 smtClean="0"/>
              <a:t>การจำหน่ายพัสดุ (ต่อ)</a:t>
            </a:r>
            <a:endParaRPr lang="th-TH" sz="4400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141412" y="1874520"/>
            <a:ext cx="9905999" cy="3916681"/>
          </a:xfrm>
        </p:spPr>
        <p:txBody>
          <a:bodyPr>
            <a:normAutofit fontScale="92500"/>
          </a:bodyPr>
          <a:lstStyle/>
          <a:p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เงินที่ได้จากการจำหน่าย    </a:t>
            </a: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ให้ถือปฏิบัติตามกฎหมายว่าด้วยวิธีการงบประมาณ หรือกฎหมายที่เกี่ยวข้องทางการเงินของหน่วยงานของรัฐ</a:t>
            </a:r>
          </a:p>
          <a:p>
            <a:pPr>
              <a:buNone/>
            </a:pPr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  **พัสดุที่จำหน่าย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ได้มา(จัดซื้อ) 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จากงบ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ใดส่ง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เข้างบ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นั้น****  </a:t>
            </a:r>
          </a:p>
          <a:p>
            <a:pPr>
              <a:buNone/>
            </a:pP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        เงินงบประมาณ  นำส่งคลังเป็นเงินรายได้แผ่นดิน (หน่วยงานย่อยนำส่งผ่าน</a:t>
            </a:r>
            <a:r>
              <a:rPr lang="th-TH" sz="3600" b="1" dirty="0" err="1" smtClean="0">
                <a:latin typeface="Angsana New" pitchFamily="18" charset="-34"/>
                <a:cs typeface="Angsana New" pitchFamily="18" charset="-34"/>
              </a:rPr>
              <a:t>สสจ.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)</a:t>
            </a:r>
          </a:p>
          <a:p>
            <a:pPr>
              <a:buNone/>
            </a:pP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        เงินบำรุง   นำฝากเข้าบัญชีเงินบำรุง</a:t>
            </a:r>
            <a:endParaRPr lang="th-TH" sz="3600" dirty="0" smtClean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996922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 smtClean="0"/>
              <a:t>การจำหน่ายเป็นสูญ</a:t>
            </a:r>
            <a:endParaRPr lang="th-TH" sz="4400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822960" y="1478280"/>
            <a:ext cx="10866120" cy="5090160"/>
          </a:xfrm>
        </p:spPr>
        <p:txBody>
          <a:bodyPr>
            <a:noAutofit/>
          </a:bodyPr>
          <a:lstStyle/>
          <a:p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ในกรณีที่พัสดุสูญไปโดยไม่ปรากฏตัวผู้รับผิดหรือมีตัวผู้รับผิดแต่ไม่สามารถชดใช้ได้ หรือมีตัวพัสดุอยู่แต่ไม่สมควรดำเนินการตามระเบียบข้อ 215   ให้จำหน่ายพัสดุนั้นเป็นสูญ </a:t>
            </a:r>
          </a:p>
          <a:p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ตามหลักเกณฑ์ดังนี้</a:t>
            </a:r>
          </a:p>
          <a:p>
            <a:pPr>
              <a:buNone/>
            </a:pP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            (1)   ถ้าพัสดุนั้นมีราคาซื้อหรือได้มารวมกันไม่เกิน 1,000,000 บาท </a:t>
            </a:r>
          </a:p>
          <a:p>
            <a:pPr>
              <a:buNone/>
            </a:pP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                    ให้หัวหน้าหน่วยงานของรัฐเป็นผู้พิจารณาอนุมัติ</a:t>
            </a:r>
          </a:p>
          <a:p>
            <a:pPr>
              <a:buNone/>
            </a:pP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             (2)  ถ้า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พัสดุนั้นมีราคาซื้อหรือได้มา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รวมกันเกิน 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1,000,000 บาท </a:t>
            </a:r>
            <a:endParaRPr lang="th-TH" sz="3200" b="1" dirty="0" smtClean="0">
              <a:latin typeface="Angsana New" pitchFamily="18" charset="-34"/>
              <a:cs typeface="Angsana New" pitchFamily="18" charset="-34"/>
            </a:endParaRPr>
          </a:p>
          <a:p>
            <a:pPr>
              <a:buNone/>
            </a:pP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                    (ราชการส่วนกลางและส่วนภูมิภาค) ให้กระทรวงการคลังเป็น</a:t>
            </a: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ผู้พิจารณาอนุมัติ</a:t>
            </a:r>
            <a:endParaRPr lang="th-TH" sz="3200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800" b="1" dirty="0" smtClean="0"/>
              <a:t>การลงจ่ายออกจากบัญชีหรือทะเบียน</a:t>
            </a:r>
            <a:endParaRPr lang="th-TH" sz="4800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141412" y="2249487"/>
            <a:ext cx="9905999" cy="3023553"/>
          </a:xfrm>
        </p:spPr>
        <p:txBody>
          <a:bodyPr>
            <a:normAutofit/>
          </a:bodyPr>
          <a:lstStyle/>
          <a:p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เมื่อได้ดำเนินการจำหน่ายพัสดุแล้ว ให้เจ้าหน้าที่ลงจ่ายพัสดุนั้นออกจากบัญชีหรือทะเบียนทันที  </a:t>
            </a:r>
          </a:p>
          <a:p>
            <a:r>
              <a:rPr lang="th-TH" sz="3600" dirty="0" smtClean="0">
                <a:latin typeface="Angsana New" pitchFamily="18" charset="-34"/>
                <a:cs typeface="Angsana New" pitchFamily="18" charset="-34"/>
              </a:rPr>
              <a:t>แจ้งให้สำนักงานตรวจเงินแผ่นดิน ทราบภายใน 30 วันนับแต่วันลงจ่ายพัสดุนั้น</a:t>
            </a:r>
            <a:endParaRPr lang="th-TH" sz="3600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BB4145BE-BA59-4B0B-BAF3-3B3FB25038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1" t="13143" r="1431" b="5143"/>
          <a:stretch/>
        </p:blipFill>
        <p:spPr>
          <a:xfrm>
            <a:off x="1110343" y="156754"/>
            <a:ext cx="10097588" cy="67012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6498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20804446-832F-4331-8403-5A3EEA4EAD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06" t="10666" r="3222" b="33524"/>
          <a:stretch/>
        </p:blipFill>
        <p:spPr>
          <a:xfrm>
            <a:off x="1175658" y="300446"/>
            <a:ext cx="10175966" cy="6407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48417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859F3B0-2FE6-41FD-A569-135F9243E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9549" y="3210786"/>
            <a:ext cx="8403771" cy="2959237"/>
          </a:xfrm>
        </p:spPr>
        <p:txBody>
          <a:bodyPr>
            <a:noAutofit/>
          </a:bodyPr>
          <a:lstStyle/>
          <a:p>
            <a:pPr algn="ctr"/>
            <a:r>
              <a:rPr lang="th-TH" sz="7200" dirty="0">
                <a:solidFill>
                  <a:schemeClr val="accent3"/>
                </a:solidFill>
              </a:rPr>
              <a:t>ผู้ที่เกี่ยวข้องกับการตรวจสอบ</a:t>
            </a:r>
            <a:br>
              <a:rPr lang="th-TH" sz="7200" dirty="0">
                <a:solidFill>
                  <a:schemeClr val="accent3"/>
                </a:solidFill>
              </a:rPr>
            </a:br>
            <a:r>
              <a:rPr lang="th-TH" sz="7200" dirty="0">
                <a:solidFill>
                  <a:schemeClr val="accent3"/>
                </a:solidFill>
              </a:rPr>
              <a:t>และ</a:t>
            </a:r>
            <a:br>
              <a:rPr lang="th-TH" sz="7200" dirty="0">
                <a:solidFill>
                  <a:schemeClr val="accent3"/>
                </a:solidFill>
              </a:rPr>
            </a:br>
            <a:r>
              <a:rPr lang="th-TH" sz="7200" dirty="0">
                <a:solidFill>
                  <a:schemeClr val="accent3"/>
                </a:solidFill>
              </a:rPr>
              <a:t>การจำหน่ายพัสดุประจำปี </a:t>
            </a:r>
          </a:p>
        </p:txBody>
      </p:sp>
      <p:pic>
        <p:nvPicPr>
          <p:cNvPr id="1026" name="Picture 2" descr="B22">
            <a:extLst>
              <a:ext uri="{FF2B5EF4-FFF2-40B4-BE49-F238E27FC236}">
                <a16:creationId xmlns:a16="http://schemas.microsoft.com/office/drawing/2014/main" xmlns="" id="{AE17E108-262C-400F-B342-76E6B5861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6755" y="99065"/>
            <a:ext cx="6217920" cy="4403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1511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97ED84ED-B3D6-484C-9006-6B980E8E0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8167" y="378824"/>
            <a:ext cx="8394473" cy="1005840"/>
          </a:xfrm>
          <a:solidFill>
            <a:schemeClr val="accent4">
              <a:lumMod val="75000"/>
            </a:schemeClr>
          </a:solidFill>
          <a:ln>
            <a:solidFill>
              <a:schemeClr val="bg1">
                <a:lumMod val="85000"/>
                <a:lumOff val="1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txBody>
          <a:bodyPr/>
          <a:lstStyle/>
          <a:p>
            <a:pPr algn="ctr"/>
            <a:r>
              <a:rPr lang="th-TH" dirty="0"/>
              <a:t>หน้าที่ของหัวหน้าหน่วยงานของรัฐ หรือ ผู้ที่ได้รับมอบอำนาจ 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96BD6F99-D33F-4C6F-8C91-03AC0D8C2B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489166"/>
            <a:ext cx="9905999" cy="4807131"/>
          </a:xfrm>
        </p:spPr>
        <p:txBody>
          <a:bodyPr>
            <a:normAutofit/>
          </a:bodyPr>
          <a:lstStyle/>
          <a:p>
            <a:r>
              <a:rPr lang="th-TH" sz="2800" dirty="0"/>
              <a:t>แต่งตั้งผู้รับผิดชอบ</a:t>
            </a:r>
            <a:r>
              <a:rPr lang="th-TH" sz="2800" dirty="0" smtClean="0"/>
              <a:t>ในการตรว</a:t>
            </a:r>
            <a:r>
              <a:rPr lang="th-TH" sz="2800" dirty="0"/>
              <a:t>จสอบพัสดุประจำปี ตามระเบียบ ข้อ 213 </a:t>
            </a:r>
            <a:r>
              <a:rPr lang="th-TH" sz="2800" dirty="0" smtClean="0"/>
              <a:t>(</a:t>
            </a:r>
            <a:r>
              <a:rPr lang="th-TH" sz="2800" dirty="0"/>
              <a:t>ห้ามแต่งตั้งเจ้าหน้าที่พัสดุเป็นผู้ตรวจสอบพัสดุประจำปี) </a:t>
            </a:r>
          </a:p>
          <a:p>
            <a:r>
              <a:rPr lang="th-TH" sz="2800" dirty="0"/>
              <a:t>พิจารณารายงานผลการตรวจสอบจากเจ้าหน้าที่ผู้ตรวจสอบพัสดุประจำปี </a:t>
            </a:r>
          </a:p>
          <a:p>
            <a:r>
              <a:rPr lang="th-TH" sz="2800" dirty="0"/>
              <a:t>กรณีมีพัสดุชำรุดเสื่อมสภาพ และเห็นได้อย่างชัดเจนว่าเป็นการเสื่อมสภาพ เนื่องจากการใช้งานตามปกติ หรือสูญหายไปตามธรรมชาติ ให้หัวหน้าหน่วยงานของรัฐพิจารณาสั่งการให้ดำเนินการจำหน่ายต่อไปได้โดยไม่ต้องแต่งตั้งคณะกรรมการสอบหาข้อเท็จจริง </a:t>
            </a:r>
          </a:p>
          <a:p>
            <a:r>
              <a:rPr lang="th-TH" sz="2800" dirty="0"/>
              <a:t>กรณีที่เห็นได้ชัดเจนว่ามีพัสดุชำรุด เสื่อมสภาพเนื่องจากการใช้งานตามปกติ หรือสูญไปตามธรรมชาติหรือไม่จำเป็นต้องใช้ในราชการต่อไป หัวหน้าหน่วยงานของรัฐดำเนินการจำหน่ายต่อไป </a:t>
            </a:r>
          </a:p>
          <a:p>
            <a:pPr marL="0" indent="0">
              <a:buNone/>
            </a:pPr>
            <a:endParaRPr lang="th-TH" sz="2800" dirty="0"/>
          </a:p>
          <a:p>
            <a:endParaRPr lang="th-TH" sz="2800" dirty="0"/>
          </a:p>
          <a:p>
            <a:endParaRPr lang="th-TH" sz="2800" dirty="0"/>
          </a:p>
          <a:p>
            <a:endParaRPr lang="th-TH" sz="2800" dirty="0"/>
          </a:p>
        </p:txBody>
      </p:sp>
      <p:pic>
        <p:nvPicPr>
          <p:cNvPr id="4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0C4BE805-4DD1-43E1-8CEC-F967389398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82494" y="3918856"/>
            <a:ext cx="1870059" cy="2037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577F7D64-E801-490A-82A7-F9748C9CFD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03117" y="5960851"/>
            <a:ext cx="686513" cy="74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4146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150CFF7A-98C8-4690-9F27-60EBCFDDE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89474" y="3892730"/>
            <a:ext cx="1663080" cy="2063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B894F5F6-3BE7-4A0E-A80B-2362CCC50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79100" y="5951259"/>
            <a:ext cx="610530" cy="757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451E7D89-0FE5-47E6-BAD2-B008F56F4F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7504" y="1896790"/>
            <a:ext cx="9905999" cy="3667987"/>
          </a:xfrm>
        </p:spPr>
        <p:txBody>
          <a:bodyPr>
            <a:normAutofit fontScale="92500" lnSpcReduction="10000"/>
          </a:bodyPr>
          <a:lstStyle/>
          <a:p>
            <a:r>
              <a:rPr lang="th-TH" sz="3600" dirty="0"/>
              <a:t>แต่งตั้งกรรมการสอบหา</a:t>
            </a:r>
            <a:r>
              <a:rPr lang="th-TH" sz="3600" dirty="0" smtClean="0"/>
              <a:t>ข้อเท็จจริง </a:t>
            </a:r>
            <a:r>
              <a:rPr lang="th-TH" sz="3600" dirty="0"/>
              <a:t>(ตามระเบียบ ข้อ 214) </a:t>
            </a:r>
          </a:p>
          <a:p>
            <a:r>
              <a:rPr lang="th-TH" sz="3600" dirty="0"/>
              <a:t>พิจารณารายงานผลการสอบหาข้อเท็จจริง จากกรรมการ</a:t>
            </a:r>
          </a:p>
          <a:p>
            <a:pPr lvl="1"/>
            <a:r>
              <a:rPr lang="th-TH" sz="3200" dirty="0"/>
              <a:t>กรณีไม่ต้องหาตัวผู้รับผิดทางแพ่ง สั่งการให้เจ้าหน้าที่พัสดุ ตรวจสอบสภาพพัสดุและเสนอวิธีการจำหน่าย แล้วพิจารณาอนุมัติให้จำหน่าย แจ้งให้กระทรวงการคลังและสำนักงานตรวจเงิน</a:t>
            </a:r>
            <a:r>
              <a:rPr lang="th-TH" sz="3200" dirty="0" smtClean="0"/>
              <a:t>แผ่นดินภูมิภาค</a:t>
            </a:r>
            <a:r>
              <a:rPr lang="th-TH" sz="3200" dirty="0"/>
              <a:t>ทราบต่อไป </a:t>
            </a:r>
          </a:p>
          <a:p>
            <a:pPr lvl="1"/>
            <a:r>
              <a:rPr lang="th-TH" sz="3200" dirty="0"/>
              <a:t>กรณีต้องหาตัวผู้รับผิดทางแพ่ง ให้แต่งตั้งคณะกรรมการสอบสวนหาผู้รับผิดทางแพ่ง</a:t>
            </a:r>
          </a:p>
        </p:txBody>
      </p:sp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xmlns="" id="{22DC2B02-9C43-49C1-A003-423CD7876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504" y="450669"/>
            <a:ext cx="8680267" cy="1221377"/>
          </a:xfr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th-TH" dirty="0"/>
              <a:t>หน้าที่ของหัวหน้าหน่วยงานของรัฐ หรือ ผู้ที่ได้รับมอบอำนาจ (ต่อ)  </a:t>
            </a:r>
          </a:p>
        </p:txBody>
      </p:sp>
    </p:spTree>
    <p:extLst>
      <p:ext uri="{BB962C8B-B14F-4D97-AF65-F5344CB8AC3E}">
        <p14:creationId xmlns:p14="http://schemas.microsoft.com/office/powerpoint/2010/main" xmlns="" val="14509489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22676D6E-B446-4035-A0AD-5D31F8F4D6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18954" y="3631676"/>
            <a:ext cx="2133600" cy="232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0B1CF6E-A8AF-4226-9A81-0D5126B6C8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104" y="475626"/>
            <a:ext cx="4527867" cy="977617"/>
          </a:xfr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th-TH" dirty="0"/>
              <a:t>หน้าที่ของเจ้าหน้าที่พัสดุ 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936126B3-7C0E-4FC6-8F0C-018830C055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612" y="1539319"/>
            <a:ext cx="10152018" cy="5068389"/>
          </a:xfrm>
        </p:spPr>
        <p:txBody>
          <a:bodyPr>
            <a:normAutofit/>
          </a:bodyPr>
          <a:lstStyle/>
          <a:p>
            <a:r>
              <a:rPr lang="th-TH" sz="2800" dirty="0"/>
              <a:t>จัดเตรียมรายการทะเบียนครุภัณฑ์ของหน่วยงาน และเอกสารที่เกี่ยวข้องให้ครบถ้วน เพื่อการตรวจสอบของคณะกรรมการตรวจสอบพัสดุประจำปี </a:t>
            </a:r>
          </a:p>
          <a:p>
            <a:r>
              <a:rPr lang="th-TH" sz="2800" dirty="0"/>
              <a:t>อำนวยความสะดวกให้กับคณะกรรมการตรวจสอบพัสดุประจำปี ในการตรวจสอบพัสดุ</a:t>
            </a:r>
          </a:p>
          <a:p>
            <a:r>
              <a:rPr lang="th-TH" sz="2800" dirty="0"/>
              <a:t>เสนอความเห็นเกี่ยวกับวิธีการจำหน่ายพัสดุ ชำรุดเสื่อมสภาพ เพื่อให้หัวหน้าหน่วยงานของรัฐพิจารณาสั่งการ</a:t>
            </a:r>
          </a:p>
          <a:p>
            <a:r>
              <a:rPr lang="th-TH" sz="2800" dirty="0"/>
              <a:t>เสนอแต่งตั้งคณะกรรมการจำหน่ายพัสดุ ชำรุดเสื่อมสภาพ ต่อหัวหน้าหน่วยงานของรัฐ </a:t>
            </a:r>
          </a:p>
          <a:p>
            <a:r>
              <a:rPr lang="th-TH" sz="2800" dirty="0"/>
              <a:t>ลงจ่ายพัสดุตามที่ได้รับอนุมัติให้จำหน่ายออกจากบัญชีหรือทะเบียน </a:t>
            </a:r>
          </a:p>
          <a:p>
            <a:r>
              <a:rPr lang="th-TH" sz="2800" dirty="0"/>
              <a:t>รวบรวมเอกสารที่เกี่ยวข้องกับตรวจสอบพัสดุประจำปี รายงานให้สำนักงานตรวจเงินแผ่นทราบ </a:t>
            </a:r>
          </a:p>
        </p:txBody>
      </p:sp>
      <p:pic>
        <p:nvPicPr>
          <p:cNvPr id="5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9FFE0509-261C-4F47-99D0-5FF7DAE0E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06369" y="5855425"/>
            <a:ext cx="783261" cy="85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071831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22A2E111-4CD5-486E-B5C9-9ACE3B22A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95274" y="3905794"/>
            <a:ext cx="1696726" cy="1986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265D511D-4818-44F4-8231-A2C46183D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95274" y="5915225"/>
            <a:ext cx="533802" cy="729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C41C046-1D96-4C00-AD6D-396545223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2373" y="344199"/>
            <a:ext cx="7467010" cy="1001276"/>
          </a:xfrm>
          <a:solidFill>
            <a:schemeClr val="accent4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th-TH" dirty="0"/>
              <a:t>หน้าที่ของผู้รับผิดชอบในการตรวจสอบพัสดุประจำปี 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561477FC-1CBD-4BA7-97B5-50089999A0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476103"/>
            <a:ext cx="9905999" cy="4794067"/>
          </a:xfrm>
        </p:spPr>
        <p:txBody>
          <a:bodyPr>
            <a:normAutofit fontScale="92500" lnSpcReduction="20000"/>
          </a:bodyPr>
          <a:lstStyle/>
          <a:p>
            <a:r>
              <a:rPr lang="th-TH" sz="3200" dirty="0"/>
              <a:t>ตรวจการรับจ่ายของพัสดุในงวด 1 ปีที่ผ่านมาว่า ถูกต้องหรือไม่ </a:t>
            </a:r>
          </a:p>
          <a:p>
            <a:r>
              <a:rPr lang="th-TH" sz="3200" dirty="0"/>
              <a:t>ตรวจนับจำนวนวัสดุคงเหลือ ณ วันสิ้นงวด (30 กันยายน) เฉพาะวัสดุที่ยังไม่เบิกไปใช้ว่าคงเหลือตามบัญชีวัสดุหรือไม่ (วัสดุทียังไม่ได้นำไปใช้) </a:t>
            </a:r>
          </a:p>
          <a:p>
            <a:r>
              <a:rPr lang="th-TH" sz="3200" dirty="0"/>
              <a:t>ตรวจนับจำนวนครุภัณฑ์ที่มีอยู่ทั้งในหน่วยงาน ณ วันสิ้นสุด (30 กันยายน) ว่ามีครุภัณฑ์คงเหลือและมีความถูกต้องตามทะเบียนครุภัณฑ์ที่ได้บันทึกไว้หรือไม่ และตรวจสภาพของครุภัณฑ์ที่มีอยู่ทั้งหมดในหน่วยงานว่า มีความชำรุด เสื่อมสภาพ หรือสูญไป เพราะเหตุใด    หรือพัสดุใดไม่จำเป็นต้องใช้ในราชการ </a:t>
            </a:r>
          </a:p>
          <a:p>
            <a:r>
              <a:rPr lang="th-TH" sz="3200" dirty="0"/>
              <a:t>จัดทำรายงานผลการตรวจสอบพัสดุประจำปีต่อผู้แต่งตั้ง ภายใน 30 วันทำการ โดยนับตั้งแต่วันเริ่มดำเนินการตรวจสอบพัสดุ </a:t>
            </a:r>
          </a:p>
        </p:txBody>
      </p:sp>
    </p:spTree>
    <p:extLst>
      <p:ext uri="{BB962C8B-B14F-4D97-AF65-F5344CB8AC3E}">
        <p14:creationId xmlns:p14="http://schemas.microsoft.com/office/powerpoint/2010/main" xmlns="" val="37006354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0A8ABB0F-907C-4335-AF0B-DC9A85AF3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567" y="702840"/>
            <a:ext cx="7334793" cy="1098995"/>
          </a:xfr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หน้าที่ของคณะกรรมการสอบหา</a:t>
            </a: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ข้อเท็จจริง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2FB443C6-3AF3-45C3-BB6C-FF14816D5B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9160" y="2044923"/>
            <a:ext cx="9583194" cy="4110237"/>
          </a:xfrm>
        </p:spPr>
        <p:txBody>
          <a:bodyPr>
            <a:normAutofit/>
          </a:bodyPr>
          <a:lstStyle/>
          <a:p>
            <a:r>
              <a:rPr lang="th-TH" sz="3200" dirty="0"/>
              <a:t>ตรวจสอบสภาพพัดสุที่ชำรุด เสื่อมสภาพ สูญไป หรือไม่จำเป็นต้องใช้ในราชการตามที่ผู้รับผิดชอบในการตรวจสอบพัสดุ เสนอหรือไม่</a:t>
            </a:r>
          </a:p>
          <a:p>
            <a:r>
              <a:rPr lang="th-TH" sz="3200" dirty="0"/>
              <a:t>พิจารณาว่าพัสดุแต่ละรายการที่ชำรุด เสื่อมสภาพ หรือสูญไปนั้น เพราะสาเหตุใดและต้องมีผู้รับผิดทางแพ่งหรือไม่ โดยสอบถามจากบุคคลที่เกี่ยวข้องกับการใช้พัสดุนั้น และจะต้องตรวจสอบหลักฐานที่เกี่ยวข้อง เช่น การซ่อมแซม บำรุงรักษาพัสดุนั้น </a:t>
            </a:r>
          </a:p>
        </p:txBody>
      </p:sp>
      <p:pic>
        <p:nvPicPr>
          <p:cNvPr id="2050" name="Picture 2" descr="Image result for à¸à¸²à¸£à¹à¸à¸¹à¸à¸à¸²à¸£à¸ªà¸­à¸à¸ªà¸§à¸">
            <a:extLst>
              <a:ext uri="{FF2B5EF4-FFF2-40B4-BE49-F238E27FC236}">
                <a16:creationId xmlns:a16="http://schemas.microsoft.com/office/drawing/2014/main" xmlns="" id="{C061BEB3-7F32-47AA-A447-7C51033E4C1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20029" y="4568464"/>
            <a:ext cx="2145845" cy="214584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A0B9C7CE-4301-4998-8DB7-182A07ED96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0049" y="5117950"/>
            <a:ext cx="1464951" cy="1596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1FAD0C3E-7D14-47A9-89CB-31B22BC3F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56956" y="5924859"/>
            <a:ext cx="631306" cy="687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A36A91FA-9B5D-45AB-A87E-AEA42A9F3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35000" y="5916129"/>
            <a:ext cx="631306" cy="687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381693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3BC6344-71B2-44D9-B68F-90AFD03EE8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76424" y="1120186"/>
            <a:ext cx="8791575" cy="2037805"/>
          </a:xfrm>
        </p:spPr>
        <p:txBody>
          <a:bodyPr>
            <a:normAutofit/>
          </a:bodyPr>
          <a:lstStyle/>
          <a:p>
            <a:pPr algn="ctr"/>
            <a:r>
              <a:rPr lang="en-GB" sz="8800" dirty="0"/>
              <a:t>Work flow</a:t>
            </a:r>
            <a:endParaRPr lang="th-TH" sz="8800" dirty="0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03D87F68-60DD-479B-B3A4-80A799B776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76423" y="3157991"/>
            <a:ext cx="8791575" cy="1655762"/>
          </a:xfrm>
        </p:spPr>
        <p:txBody>
          <a:bodyPr>
            <a:normAutofit lnSpcReduction="10000"/>
          </a:bodyPr>
          <a:lstStyle/>
          <a:p>
            <a:r>
              <a:rPr lang="th-TH" sz="8800" b="1" dirty="0">
                <a:solidFill>
                  <a:schemeClr val="tx1"/>
                </a:solidFill>
              </a:rPr>
              <a:t>กระบวนการจำหน่ายพัสดุ</a:t>
            </a:r>
          </a:p>
          <a:p>
            <a:endParaRPr lang="th-TH" sz="8800" b="1" dirty="0">
              <a:solidFill>
                <a:schemeClr val="tx1"/>
              </a:solidFill>
            </a:endParaRPr>
          </a:p>
        </p:txBody>
      </p:sp>
      <p:pic>
        <p:nvPicPr>
          <p:cNvPr id="4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A8CC564B-B631-4EF6-99BA-19AB528B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005459" y="5778179"/>
            <a:ext cx="631306" cy="687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6281797B-A9C1-4A58-A1CE-169249DC77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06188" y="4820195"/>
            <a:ext cx="1566432" cy="2037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640948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91280F40-F3FF-4F08-B66B-F03957ABFB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48" t="10286" r="4564" b="7047"/>
          <a:stretch/>
        </p:blipFill>
        <p:spPr>
          <a:xfrm>
            <a:off x="1214846" y="326571"/>
            <a:ext cx="9966960" cy="63485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623780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5D7B9007-0E47-4AE1-87A2-45B4587EE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1858" y="570831"/>
            <a:ext cx="9905998" cy="147857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6600" dirty="0"/>
              <a:t>ผังกระบวนการจำหน่ายโดยวิธีขายทอดตลาด </a:t>
            </a:r>
          </a:p>
        </p:txBody>
      </p:sp>
      <p:pic>
        <p:nvPicPr>
          <p:cNvPr id="1026" name="Picture 2" descr="Related image">
            <a:extLst>
              <a:ext uri="{FF2B5EF4-FFF2-40B4-BE49-F238E27FC236}">
                <a16:creationId xmlns:a16="http://schemas.microsoft.com/office/drawing/2014/main" xmlns="" id="{6509689B-CD14-44F2-B429-52448B125AD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4589" y="2486723"/>
            <a:ext cx="3914038" cy="39140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à¸à¸²à¸£à¸à¸³à¸«à¸à¹à¸²à¸¢à¸à¸²à¸¢à¸à¸­à¸à¸à¸¥à¸²à¸">
            <a:extLst>
              <a:ext uri="{FF2B5EF4-FFF2-40B4-BE49-F238E27FC236}">
                <a16:creationId xmlns:a16="http://schemas.microsoft.com/office/drawing/2014/main" xmlns="" id="{FE621269-A7CE-4110-A470-9F3C752CF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88518" y="2992877"/>
            <a:ext cx="4094470" cy="31631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  <a:softEdge rad="3175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ลูกศร: ขวา 2">
            <a:extLst>
              <a:ext uri="{FF2B5EF4-FFF2-40B4-BE49-F238E27FC236}">
                <a16:creationId xmlns:a16="http://schemas.microsoft.com/office/drawing/2014/main" xmlns="" id="{56F73FB0-CEF8-46D3-B5D9-5DB5CAB1CC48}"/>
              </a:ext>
            </a:extLst>
          </p:cNvPr>
          <p:cNvSpPr/>
          <p:nvPr/>
        </p:nvSpPr>
        <p:spPr>
          <a:xfrm>
            <a:off x="5394220" y="4088674"/>
            <a:ext cx="1758705" cy="719926"/>
          </a:xfrm>
          <a:prstGeom prst="rightArrow">
            <a:avLst/>
          </a:prstGeom>
          <a:solidFill>
            <a:schemeClr val="accent4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8565493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ตัวแทนเนื้อหา 28">
            <a:extLst>
              <a:ext uri="{FF2B5EF4-FFF2-40B4-BE49-F238E27FC236}">
                <a16:creationId xmlns:a16="http://schemas.microsoft.com/office/drawing/2014/main" xmlns="" id="{EF9C9A24-A605-4C38-BB0D-68837D0312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7767" t="9513" r="5461" b="17457"/>
          <a:stretch/>
        </p:blipFill>
        <p:spPr>
          <a:xfrm>
            <a:off x="1254034" y="339634"/>
            <a:ext cx="10175966" cy="62309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8657487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0B429EF5-3654-4BFA-9228-AB98AB8026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2" t="4952" b="3810"/>
          <a:stretch/>
        </p:blipFill>
        <p:spPr>
          <a:xfrm>
            <a:off x="1136470" y="195944"/>
            <a:ext cx="10593976" cy="640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0881289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54274869-6CAC-4ECF-AE97-FD3C31E871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7238" b="40381"/>
          <a:stretch/>
        </p:blipFill>
        <p:spPr>
          <a:xfrm>
            <a:off x="1280161" y="0"/>
            <a:ext cx="10228216" cy="6675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095846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5D7B9007-0E47-4AE1-87A2-45B4587EE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1858" y="570831"/>
            <a:ext cx="9905998" cy="147857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6600" dirty="0"/>
              <a:t>ผังกระบวนการจำหน่ายโดยวิธีเฉพาะเจาะจง</a:t>
            </a:r>
          </a:p>
        </p:txBody>
      </p:sp>
      <p:pic>
        <p:nvPicPr>
          <p:cNvPr id="1026" name="Picture 2" descr="Related image">
            <a:extLst>
              <a:ext uri="{FF2B5EF4-FFF2-40B4-BE49-F238E27FC236}">
                <a16:creationId xmlns:a16="http://schemas.microsoft.com/office/drawing/2014/main" xmlns="" id="{6509689B-CD14-44F2-B429-52448B125AD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4589" y="2486723"/>
            <a:ext cx="3914038" cy="39140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ลูกศร: ขวา 2">
            <a:extLst>
              <a:ext uri="{FF2B5EF4-FFF2-40B4-BE49-F238E27FC236}">
                <a16:creationId xmlns:a16="http://schemas.microsoft.com/office/drawing/2014/main" xmlns="" id="{56F73FB0-CEF8-46D3-B5D9-5DB5CAB1CC48}"/>
              </a:ext>
            </a:extLst>
          </p:cNvPr>
          <p:cNvSpPr/>
          <p:nvPr/>
        </p:nvSpPr>
        <p:spPr>
          <a:xfrm>
            <a:off x="5394220" y="4088674"/>
            <a:ext cx="1758705" cy="719926"/>
          </a:xfrm>
          <a:prstGeom prst="rightArrow">
            <a:avLst/>
          </a:prstGeom>
          <a:solidFill>
            <a:schemeClr val="accent4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098" name="Picture 2" descr="Image result for à¸à¸²à¸£à¹à¸à¸¹à¸à¸à¸²à¸£à¸à¸³à¸«à¸à¹à¸²à¸¢à¹à¸à¸¢à¹à¸à¸²à¸°à¸à¸">
            <a:extLst>
              <a:ext uri="{FF2B5EF4-FFF2-40B4-BE49-F238E27FC236}">
                <a16:creationId xmlns:a16="http://schemas.microsoft.com/office/drawing/2014/main" xmlns="" id="{A47E12C8-CBB0-4DE1-8817-8BB0A18A6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45342" y="2379987"/>
            <a:ext cx="2827011" cy="34068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577895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00646280-690C-47C2-83DA-E6747E8902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8" t="2286" r="1880" b="7048"/>
          <a:stretch/>
        </p:blipFill>
        <p:spPr>
          <a:xfrm>
            <a:off x="1149531" y="156754"/>
            <a:ext cx="10280469" cy="6701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2024486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926CC8A3-181B-4BB1-B12F-87EE9081B7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271" t="4000" r="1633" b="6858"/>
          <a:stretch/>
        </p:blipFill>
        <p:spPr>
          <a:xfrm>
            <a:off x="975360" y="180088"/>
            <a:ext cx="10241280" cy="6497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9314270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19017088-B42C-4013-A09D-159CD3F2BB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00" t="3238" r="3223" b="28107"/>
          <a:stretch/>
        </p:blipFill>
        <p:spPr>
          <a:xfrm>
            <a:off x="1240971" y="222069"/>
            <a:ext cx="10162903" cy="65746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7312385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5D7B9007-0E47-4AE1-87A2-45B4587EE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1858" y="570831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th-TH" sz="6600" dirty="0"/>
              <a:t>ผังกระบวนการจำหน่ายโดยวิธีการโอน</a:t>
            </a:r>
          </a:p>
        </p:txBody>
      </p:sp>
      <p:pic>
        <p:nvPicPr>
          <p:cNvPr id="1026" name="Picture 2" descr="Related image">
            <a:extLst>
              <a:ext uri="{FF2B5EF4-FFF2-40B4-BE49-F238E27FC236}">
                <a16:creationId xmlns:a16="http://schemas.microsoft.com/office/drawing/2014/main" xmlns="" id="{6509689B-CD14-44F2-B429-52448B125AD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4589" y="2486723"/>
            <a:ext cx="3914038" cy="39140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ลูกศร: ขวา 2">
            <a:extLst>
              <a:ext uri="{FF2B5EF4-FFF2-40B4-BE49-F238E27FC236}">
                <a16:creationId xmlns:a16="http://schemas.microsoft.com/office/drawing/2014/main" xmlns="" id="{56F73FB0-CEF8-46D3-B5D9-5DB5CAB1CC48}"/>
              </a:ext>
            </a:extLst>
          </p:cNvPr>
          <p:cNvSpPr/>
          <p:nvPr/>
        </p:nvSpPr>
        <p:spPr>
          <a:xfrm>
            <a:off x="5394220" y="4088674"/>
            <a:ext cx="1758705" cy="719926"/>
          </a:xfrm>
          <a:prstGeom prst="rightArrow">
            <a:avLst/>
          </a:prstGeom>
          <a:solidFill>
            <a:schemeClr val="accent4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098" name="Picture 2" descr="Image result for à¸à¸²à¸£à¹à¸à¸¹à¸à¸à¸²à¸£à¸à¸³à¸«à¸à¹à¸²à¸¢à¹à¸à¸¢à¹à¸à¸²à¸°à¸à¸">
            <a:extLst>
              <a:ext uri="{FF2B5EF4-FFF2-40B4-BE49-F238E27FC236}">
                <a16:creationId xmlns:a16="http://schemas.microsoft.com/office/drawing/2014/main" xmlns="" id="{A47E12C8-CBB0-4DE1-8817-8BB0A18A6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45342" y="2379987"/>
            <a:ext cx="2827011" cy="34068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3597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0F52F8F0-9FFE-4F51-B326-9213C9F59B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33" t="3619" r="1343" b="8762"/>
          <a:stretch/>
        </p:blipFill>
        <p:spPr>
          <a:xfrm>
            <a:off x="1188720" y="248194"/>
            <a:ext cx="10202091" cy="6439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47297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951D373E-0DF2-4299-85A5-F02900A23A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38" t="3429" r="2148" b="6476"/>
          <a:stretch/>
        </p:blipFill>
        <p:spPr>
          <a:xfrm>
            <a:off x="1201783" y="235130"/>
            <a:ext cx="10215153" cy="63746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09436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C90329FB-FEE6-496B-916B-1BD9796720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59" t="4381" r="2149" b="6666"/>
          <a:stretch/>
        </p:blipFill>
        <p:spPr>
          <a:xfrm>
            <a:off x="1214847" y="339635"/>
            <a:ext cx="10162902" cy="640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02194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995F2B2F-3633-4E0A-8E5F-D5FEAB8EF0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11500" dirty="0"/>
              <a:t>แบบฟอร์ม</a:t>
            </a:r>
            <a:r>
              <a:rPr lang="th-TH" sz="11500" dirty="0" err="1"/>
              <a:t>ต่างๆ</a:t>
            </a:r>
            <a:endParaRPr lang="th-TH" sz="11500" dirty="0"/>
          </a:p>
        </p:txBody>
      </p:sp>
      <p:pic>
        <p:nvPicPr>
          <p:cNvPr id="4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69E74CFE-1F25-4481-9D25-6174E02F4F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29509" y="5778179"/>
            <a:ext cx="907256" cy="687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07E29930-97F1-4193-AE08-66B29B33C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21486" y="4820195"/>
            <a:ext cx="2251134" cy="2037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à¸à¸²à¸£à¹à¸à¸¹à¸à¹à¸à¹à¸²à¸«à¸à¹à¸²à¸à¸µà¹à¸à¸±à¸ªà¸à¸¸">
            <a:extLst>
              <a:ext uri="{FF2B5EF4-FFF2-40B4-BE49-F238E27FC236}">
                <a16:creationId xmlns:a16="http://schemas.microsoft.com/office/drawing/2014/main" xmlns="" id="{69BDD5A8-E852-4BAF-BFCD-D5616F1474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03713" y="5839097"/>
            <a:ext cx="907256" cy="687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0174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5A1B4E92-35A4-4888-A4FE-4478EB75BA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90" t="10285" r="6978" b="3809"/>
          <a:stretch/>
        </p:blipFill>
        <p:spPr>
          <a:xfrm rot="5400000">
            <a:off x="3128552" y="-1756953"/>
            <a:ext cx="6178731" cy="104241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42854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F6AC90EE-0230-4D59-8F2E-EE7EF6FE08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38" t="2667" r="3222" b="11047"/>
          <a:stretch/>
        </p:blipFill>
        <p:spPr>
          <a:xfrm rot="16200000">
            <a:off x="3174275" y="-1685110"/>
            <a:ext cx="6335485" cy="103065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39597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FD646DE1-1CFB-40D8-805B-35A5696201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80" t="3619" r="4832" b="9905"/>
          <a:stretch/>
        </p:blipFill>
        <p:spPr>
          <a:xfrm rot="16200000">
            <a:off x="3239593" y="-1567546"/>
            <a:ext cx="6126480" cy="101237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88661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6C68E8D6-A138-4DDB-9F0C-2EE36AD4F1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745" t="2857" r="6978" b="10095"/>
          <a:stretch/>
        </p:blipFill>
        <p:spPr>
          <a:xfrm rot="16200000">
            <a:off x="3110112" y="-1501081"/>
            <a:ext cx="6346249" cy="10032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57933620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E4140051-94FC-438A-ACE8-21B3377CC4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428" t="3238" r="4565" b="10857"/>
          <a:stretch/>
        </p:blipFill>
        <p:spPr>
          <a:xfrm rot="16200000">
            <a:off x="3149084" y="-1594604"/>
            <a:ext cx="6152605" cy="101255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40961519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E8290A15-79F7-439B-8B9D-F624E35EA7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769" t="3429" r="6442" b="9904"/>
          <a:stretch/>
        </p:blipFill>
        <p:spPr>
          <a:xfrm rot="16200000">
            <a:off x="3302246" y="-1678578"/>
            <a:ext cx="6118731" cy="102151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22196418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C22EA9B8-DF9C-4BA5-8226-1ED9B3491C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427" t="3809" r="6442" b="10667"/>
          <a:stretch/>
        </p:blipFill>
        <p:spPr>
          <a:xfrm rot="16200000">
            <a:off x="3217469" y="-1681105"/>
            <a:ext cx="6196847" cy="102282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6759213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B61FC0D0-479C-4B37-91D3-F2137B6916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7200" dirty="0"/>
              <a:t>ขั้นตอนการดำเนินงานรื้อถอน</a:t>
            </a:r>
            <a:br>
              <a:rPr lang="th-TH" sz="7200" dirty="0"/>
            </a:br>
            <a:r>
              <a:rPr lang="th-TH" sz="7200" dirty="0"/>
              <a:t>อาคารสิ่งปลูกสร้างบนที่ราชพัสดุ </a:t>
            </a:r>
          </a:p>
        </p:txBody>
      </p:sp>
      <p:pic>
        <p:nvPicPr>
          <p:cNvPr id="1026" name="Picture 2" descr="Image result for à¸­à¸²à¸à¸²à¸£à¸ªà¸´à¹à¸à¸à¹à¸­à¸ªà¸£à¹à¸²à¸">
            <a:extLst>
              <a:ext uri="{FF2B5EF4-FFF2-40B4-BE49-F238E27FC236}">
                <a16:creationId xmlns:a16="http://schemas.microsoft.com/office/drawing/2014/main" xmlns="" id="{DBD7CA0B-68A2-4BCD-BBD6-D43552517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51669" y="4277973"/>
            <a:ext cx="3561806" cy="23699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8502918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Image result for à¸à¸¸à¹à¸à¸à¸²à¸à¸­à¸à¸à¸¸à¸">
            <a:extLst>
              <a:ext uri="{FF2B5EF4-FFF2-40B4-BE49-F238E27FC236}">
                <a16:creationId xmlns:a16="http://schemas.microsoft.com/office/drawing/2014/main" xmlns="" id="{2DE0130A-0774-4B62-BF6A-BC880C695F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606746"/>
            <a:ext cx="1606731" cy="2939143"/>
          </a:xfrm>
          <a:prstGeom prst="rect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Image result for à¸à¸¸à¹à¸à¸à¸²à¸à¸­à¸à¸à¸¸à¸">
            <a:extLst>
              <a:ext uri="{FF2B5EF4-FFF2-40B4-BE49-F238E27FC236}">
                <a16:creationId xmlns:a16="http://schemas.microsoft.com/office/drawing/2014/main" xmlns="" id="{796ABF4C-FAFF-4DB2-88FB-95CF6F3B4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8046" y="2777815"/>
            <a:ext cx="1990180" cy="3768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Related image">
            <a:extLst>
              <a:ext uri="{FF2B5EF4-FFF2-40B4-BE49-F238E27FC236}">
                <a16:creationId xmlns:a16="http://schemas.microsoft.com/office/drawing/2014/main" xmlns="" id="{6B1B2E1D-5EE7-4D18-B96D-30D5E11ACE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6446" y="607288"/>
            <a:ext cx="6492240" cy="1843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718884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วงจร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วงจร</Template>
  <TotalTime>542</TotalTime>
  <Words>1901</Words>
  <Application>Microsoft Office PowerPoint</Application>
  <PresentationFormat>กำหนดเอง</PresentationFormat>
  <Paragraphs>120</Paragraphs>
  <Slides>54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54</vt:i4>
      </vt:variant>
    </vt:vector>
  </HeadingPairs>
  <TitlesOfParts>
    <vt:vector size="55" baseType="lpstr">
      <vt:lpstr>วงจร</vt:lpstr>
      <vt:lpstr>ประชุมชี้แจง แนวทางปฏิบัติการจำหน่ายพัสดุ ตามระเบียบกระทรวงการคลัง ว่าด้วยการจัดซื้อจัดจ้างและ การบริหารพัสดุภาครัฐ พ.ศ. 2560 </vt:lpstr>
      <vt:lpstr>ภาพนิ่ง 2</vt:lpstr>
      <vt:lpstr>ระเบียบกระทรวงการคลัง ว่าด้วยการจัดซื้อจัดจ้างและการบริหารพัสดุ  พ.ศ. 2560  หมวด 9 การบริหารพัสดุ  </vt:lpstr>
      <vt:lpstr> หมวด 9   ส่วนที่ 1   การเก็บ การบันทึก การเบิกจ่าย  </vt:lpstr>
      <vt:lpstr>ภาพนิ่ง 5</vt:lpstr>
      <vt:lpstr>การเบิกจ่ายพัสดุ</vt:lpstr>
      <vt:lpstr>หมวด 9   ส่วนที่ 2  การยืม</vt:lpstr>
      <vt:lpstr>ภาพนิ่ง 8</vt:lpstr>
      <vt:lpstr>การยืม (ต่อ)</vt:lpstr>
      <vt:lpstr>- เมื่อครบกำหนดยืม   ผู้ให้ยืมติดตามทวงพัสดุที่ให้ยืมไปคืน    ภายใน 7 วัน นับแต่วันครบกำหนด</vt:lpstr>
      <vt:lpstr>หมวด 9  ส่วนที่ 3  การบำรุงรักษา การตรวจสอบ</vt:lpstr>
      <vt:lpstr>การบำรุงรักษา  </vt:lpstr>
      <vt:lpstr>การตรวจสอบพัสดุประจำปี</vt:lpstr>
      <vt:lpstr>การตรวจสอบพัสดุประจำปี  (ต่อ)</vt:lpstr>
      <vt:lpstr>การตรวจสอบพัสดุประจำปี  (ต่อ)</vt:lpstr>
      <vt:lpstr>หมวด 9   ส่วนที่  4  การจำหน่ายพัสดุ</vt:lpstr>
      <vt:lpstr>หลังจากการตรวจสอบแล้ว พัสดุใดหมดความจำเป็นหรือหากใช้ต่อไปจะสิ้นเปลืองค่าใช้จ่ายมาก ให้เจ้าหน้าที่เสนอรายงานต่อหัวหน้าหน่วยงานของรัฐ เพื่อพิจารณาสั่งให้ดำเนินการตามวิธีการอย่างหนึ่งอย่างใด ต่อไปนี้</vt:lpstr>
      <vt:lpstr>การจำหน่ายโดยการขาย (ต่อ)</vt:lpstr>
      <vt:lpstr>การจำหน่ายพัสดุ (ต่อ)</vt:lpstr>
      <vt:lpstr>การจำหน่ายพัสดุ (ต่อ)</vt:lpstr>
      <vt:lpstr>การจำหน่ายเป็นสูญ</vt:lpstr>
      <vt:lpstr>การลงจ่ายออกจากบัญชีหรือทะเบียน</vt:lpstr>
      <vt:lpstr>ภาพนิ่ง 23</vt:lpstr>
      <vt:lpstr>ภาพนิ่ง 24</vt:lpstr>
      <vt:lpstr>ผู้ที่เกี่ยวข้องกับการตรวจสอบ และ การจำหน่ายพัสดุประจำปี </vt:lpstr>
      <vt:lpstr>หน้าที่ของหัวหน้าหน่วยงานของรัฐ หรือ ผู้ที่ได้รับมอบอำนาจ </vt:lpstr>
      <vt:lpstr>หน้าที่ของหัวหน้าหน่วยงานของรัฐ หรือ ผู้ที่ได้รับมอบอำนาจ (ต่อ)  </vt:lpstr>
      <vt:lpstr>หน้าที่ของเจ้าหน้าที่พัสดุ </vt:lpstr>
      <vt:lpstr>หน้าที่ของผู้รับผิดชอบในการตรวจสอบพัสดุประจำปี </vt:lpstr>
      <vt:lpstr>หน้าที่ของคณะกรรมการสอบหาข้อเท็จจริง </vt:lpstr>
      <vt:lpstr>Work flow</vt:lpstr>
      <vt:lpstr>ภาพนิ่ง 32</vt:lpstr>
      <vt:lpstr>ผังกระบวนการจำหน่ายโดยวิธีขายทอดตลาด </vt:lpstr>
      <vt:lpstr>ภาพนิ่ง 34</vt:lpstr>
      <vt:lpstr>ภาพนิ่ง 35</vt:lpstr>
      <vt:lpstr>ภาพนิ่ง 36</vt:lpstr>
      <vt:lpstr>ผังกระบวนการจำหน่ายโดยวิธีเฉพาะเจาะจง</vt:lpstr>
      <vt:lpstr>ภาพนิ่ง 38</vt:lpstr>
      <vt:lpstr>ภาพนิ่ง 39</vt:lpstr>
      <vt:lpstr>ภาพนิ่ง 40</vt:lpstr>
      <vt:lpstr>ผังกระบวนการจำหน่ายโดยวิธีการโอน</vt:lpstr>
      <vt:lpstr>ภาพนิ่ง 42</vt:lpstr>
      <vt:lpstr>ภาพนิ่ง 43</vt:lpstr>
      <vt:lpstr>ภาพนิ่ง 44</vt:lpstr>
      <vt:lpstr>แบบฟอร์มต่างๆ</vt:lpstr>
      <vt:lpstr>ภาพนิ่ง 46</vt:lpstr>
      <vt:lpstr>ภาพนิ่ง 47</vt:lpstr>
      <vt:lpstr>ภาพนิ่ง 48</vt:lpstr>
      <vt:lpstr>ภาพนิ่ง 49</vt:lpstr>
      <vt:lpstr>ภาพนิ่ง 50</vt:lpstr>
      <vt:lpstr>ภาพนิ่ง 51</vt:lpstr>
      <vt:lpstr>ภาพนิ่ง 52</vt:lpstr>
      <vt:lpstr>ขั้นตอนการดำเนินงานรื้อถอน อาคารสิ่งปลูกสร้างบนที่ราชพัสดุ </vt:lpstr>
      <vt:lpstr>ภาพนิ่ง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 flow</dc:title>
  <dc:creator>ACER1</dc:creator>
  <cp:lastModifiedBy>donut</cp:lastModifiedBy>
  <cp:revision>63</cp:revision>
  <cp:lastPrinted>2019-06-22T09:59:38Z</cp:lastPrinted>
  <dcterms:created xsi:type="dcterms:W3CDTF">2019-06-21T08:36:05Z</dcterms:created>
  <dcterms:modified xsi:type="dcterms:W3CDTF">2001-12-31T20:11:06Z</dcterms:modified>
</cp:coreProperties>
</file>