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2" r:id="rId4"/>
    <p:sldId id="261" r:id="rId5"/>
    <p:sldId id="266" r:id="rId6"/>
    <p:sldId id="262" r:id="rId7"/>
    <p:sldId id="265" r:id="rId8"/>
    <p:sldId id="264" r:id="rId9"/>
    <p:sldId id="267" r:id="rId10"/>
    <p:sldId id="268" r:id="rId11"/>
    <p:sldId id="269" r:id="rId12"/>
    <p:sldId id="270" r:id="rId13"/>
    <p:sldId id="271" r:id="rId14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99"/>
    <a:srgbClr val="0000CC"/>
    <a:srgbClr val="006600"/>
    <a:srgbClr val="0066FF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6912" autoAdjust="0"/>
    <p:restoredTop sz="94660"/>
  </p:normalViewPr>
  <p:slideViewPr>
    <p:cSldViewPr>
      <p:cViewPr varScale="1">
        <p:scale>
          <a:sx n="69" d="100"/>
          <a:sy n="69" d="100"/>
        </p:scale>
        <p:origin x="-118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42667-5681-424E-92DE-FCDE79E1B8FF}" type="datetimeFigureOut">
              <a:rPr lang="th-TH" smtClean="0"/>
              <a:t>26/01/61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B415E-D209-482A-97C9-B7EA3978588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494669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42667-5681-424E-92DE-FCDE79E1B8FF}" type="datetimeFigureOut">
              <a:rPr lang="th-TH" smtClean="0"/>
              <a:t>26/01/61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B415E-D209-482A-97C9-B7EA3978588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570252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42667-5681-424E-92DE-FCDE79E1B8FF}" type="datetimeFigureOut">
              <a:rPr lang="th-TH" smtClean="0"/>
              <a:t>26/01/61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B415E-D209-482A-97C9-B7EA3978588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326000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42667-5681-424E-92DE-FCDE79E1B8FF}" type="datetimeFigureOut">
              <a:rPr lang="th-TH" smtClean="0"/>
              <a:t>26/01/61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B415E-D209-482A-97C9-B7EA3978588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33254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42667-5681-424E-92DE-FCDE79E1B8FF}" type="datetimeFigureOut">
              <a:rPr lang="th-TH" smtClean="0"/>
              <a:t>26/01/61</a:t>
            </a:fld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B415E-D209-482A-97C9-B7EA3978588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58575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42667-5681-424E-92DE-FCDE79E1B8FF}" type="datetimeFigureOut">
              <a:rPr lang="th-TH" smtClean="0"/>
              <a:t>26/01/61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B415E-D209-482A-97C9-B7EA3978588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499848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42667-5681-424E-92DE-FCDE79E1B8FF}" type="datetimeFigureOut">
              <a:rPr lang="th-TH" smtClean="0"/>
              <a:t>26/01/61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B415E-D209-482A-97C9-B7EA3978588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869405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42667-5681-424E-92DE-FCDE79E1B8FF}" type="datetimeFigureOut">
              <a:rPr lang="th-TH" smtClean="0"/>
              <a:t>26/01/61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B415E-D209-482A-97C9-B7EA3978588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062007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42667-5681-424E-92DE-FCDE79E1B8FF}" type="datetimeFigureOut">
              <a:rPr lang="th-TH" smtClean="0"/>
              <a:t>26/01/61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B415E-D209-482A-97C9-B7EA3978588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30544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42667-5681-424E-92DE-FCDE79E1B8FF}" type="datetimeFigureOut">
              <a:rPr lang="th-TH" smtClean="0"/>
              <a:t>26/01/61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B415E-D209-482A-97C9-B7EA3978588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794671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42667-5681-424E-92DE-FCDE79E1B8FF}" type="datetimeFigureOut">
              <a:rPr lang="th-TH" smtClean="0"/>
              <a:t>26/01/61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B415E-D209-482A-97C9-B7EA3978588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29946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42667-5681-424E-92DE-FCDE79E1B8FF}" type="datetimeFigureOut">
              <a:rPr lang="th-TH" smtClean="0"/>
              <a:t>26/01/61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B415E-D209-482A-97C9-B7EA3978588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39449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9" b="-1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ชื่อเรื่อง 1"/>
          <p:cNvSpPr txBox="1">
            <a:spLocks/>
          </p:cNvSpPr>
          <p:nvPr/>
        </p:nvSpPr>
        <p:spPr>
          <a:xfrm>
            <a:off x="520049" y="1844824"/>
            <a:ext cx="8229600" cy="45365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80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H Fah kwang" pitchFamily="2" charset="-34"/>
                <a:cs typeface="TH Fah kwang" pitchFamily="2" charset="-34"/>
              </a:rPr>
              <a:t>แนวทางการตัดยอดและคุมงบประมาณ</a:t>
            </a:r>
          </a:p>
          <a:p>
            <a:r>
              <a:rPr lang="th-TH" sz="80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H Fah kwang" pitchFamily="2" charset="-34"/>
                <a:cs typeface="TH Fah kwang" pitchFamily="2" charset="-34"/>
              </a:rPr>
              <a:t>ประจำปี 2561</a:t>
            </a:r>
            <a:endParaRPr lang="th-TH" sz="7200" b="1" spc="50" dirty="0" smtClean="0">
              <a:ln w="1143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Fah kwang" pitchFamily="2" charset="-34"/>
              <a:cs typeface="TH Fah kwang" pitchFamily="2" charset="-34"/>
            </a:endParaRPr>
          </a:p>
          <a:p>
            <a:pPr algn="l"/>
            <a:endParaRPr lang="th-TH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H Fah kwang" pitchFamily="2" charset="-34"/>
              <a:cs typeface="TH Fah kwang" pitchFamily="2" charset="-34"/>
            </a:endParaRPr>
          </a:p>
        </p:txBody>
      </p:sp>
      <p:pic>
        <p:nvPicPr>
          <p:cNvPr id="6" name="รูปภาพ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66677"/>
            <a:ext cx="1368152" cy="1274091"/>
          </a:xfrm>
          <a:prstGeom prst="rect">
            <a:avLst/>
          </a:prstGeom>
          <a:effectLst>
            <a:outerShdw blurRad="88900" dir="10260000" sx="99000" sy="99000" algn="t" rotWithShape="0">
              <a:prstClr val="black"/>
            </a:outerShdw>
          </a:effectLst>
        </p:spPr>
      </p:pic>
      <p:sp>
        <p:nvSpPr>
          <p:cNvPr id="7" name="ชื่อเรื่อง 1"/>
          <p:cNvSpPr txBox="1">
            <a:spLocks/>
          </p:cNvSpPr>
          <p:nvPr/>
        </p:nvSpPr>
        <p:spPr>
          <a:xfrm>
            <a:off x="107504" y="260648"/>
            <a:ext cx="82296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3200" b="1" spc="50" dirty="0" smtClean="0">
                <a:ln w="11430"/>
                <a:solidFill>
                  <a:srgbClr val="FF33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H Fah kwang" pitchFamily="2" charset="-34"/>
                <a:cs typeface="TH Fah kwang" pitchFamily="2" charset="-34"/>
              </a:rPr>
              <a:t>สำนักงานสาธารณสุขจังหวัดอุดรธานี</a:t>
            </a:r>
          </a:p>
          <a:p>
            <a:pPr algn="l"/>
            <a:endParaRPr lang="th-TH" sz="12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H Fah kwang" pitchFamily="2" charset="-34"/>
              <a:cs typeface="TH Fah kwang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13575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4" name="ตัวแทนเนื้อหา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139" y="0"/>
            <a:ext cx="9143999" cy="6858000"/>
          </a:xfrm>
        </p:spPr>
      </p:pic>
      <p:pic>
        <p:nvPicPr>
          <p:cNvPr id="6" name="รูปภาพ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6592" y="0"/>
            <a:ext cx="9900592" cy="1700808"/>
          </a:xfrm>
          <a:prstGeom prst="rect">
            <a:avLst/>
          </a:prstGeom>
        </p:spPr>
      </p:pic>
      <p:sp>
        <p:nvSpPr>
          <p:cNvPr id="9" name="ชื่อเรื่อง 1"/>
          <p:cNvSpPr txBox="1">
            <a:spLocks/>
          </p:cNvSpPr>
          <p:nvPr/>
        </p:nvSpPr>
        <p:spPr>
          <a:xfrm>
            <a:off x="107504" y="692696"/>
            <a:ext cx="108012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th-TH" sz="7200" b="1" spc="50" dirty="0" smtClean="0">
              <a:ln w="11430"/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Fah kwang" pitchFamily="2" charset="-34"/>
              <a:cs typeface="TH Fah kwang" pitchFamily="2" charset="-34"/>
            </a:endParaRPr>
          </a:p>
          <a:p>
            <a:endParaRPr lang="th-TH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10" name="ชื่อเรื่อง 1"/>
          <p:cNvSpPr txBox="1">
            <a:spLocks/>
          </p:cNvSpPr>
          <p:nvPr/>
        </p:nvSpPr>
        <p:spPr>
          <a:xfrm>
            <a:off x="-252536" y="332656"/>
            <a:ext cx="8228914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dirty="0">
                <a:solidFill>
                  <a:srgbClr val="C00000"/>
                </a:solidFill>
                <a:latin typeface="TH Fah kwang" pitchFamily="2" charset="-34"/>
                <a:cs typeface="TH Fah kwang" pitchFamily="2" charset="-34"/>
              </a:rPr>
              <a:t>เป้าหมายการเบิก – จ่าย  ปี </a:t>
            </a:r>
            <a:r>
              <a:rPr lang="th-TH" sz="5000" b="1" dirty="0" smtClean="0">
                <a:solidFill>
                  <a:srgbClr val="C00000"/>
                </a:solidFill>
                <a:latin typeface="TH Fah kwang" pitchFamily="2" charset="-34"/>
                <a:cs typeface="TH Fah kwang" pitchFamily="2" charset="-34"/>
              </a:rPr>
              <a:t>2561</a:t>
            </a:r>
            <a:endParaRPr lang="th-TH" sz="5000" b="1" spc="50" dirty="0" smtClean="0">
              <a:ln w="11430"/>
              <a:solidFill>
                <a:srgbClr val="C00000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13" name="ชื่อเรื่อง 1"/>
          <p:cNvSpPr txBox="1">
            <a:spLocks/>
          </p:cNvSpPr>
          <p:nvPr/>
        </p:nvSpPr>
        <p:spPr>
          <a:xfrm>
            <a:off x="-180528" y="1637928"/>
            <a:ext cx="939011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4000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Fah kwang" pitchFamily="2" charset="-34"/>
                <a:cs typeface="TH Fah kwang" pitchFamily="2" charset="-34"/>
              </a:rPr>
              <a:t>เป้าหมายการเบิก – จ่ายสะสม ณ สิ้น</a:t>
            </a:r>
            <a:r>
              <a:rPr lang="th-TH" sz="4000" b="1" u="sng" dirty="0" err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Fah kwang" pitchFamily="2" charset="-34"/>
                <a:cs typeface="TH Fah kwang" pitchFamily="2" charset="-34"/>
              </a:rPr>
              <a:t>ไตรมาส</a:t>
            </a:r>
            <a:r>
              <a:rPr lang="th-TH" sz="4000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Fah kwang" pitchFamily="2" charset="-34"/>
                <a:cs typeface="TH Fah kwang" pitchFamily="2" charset="-34"/>
              </a:rPr>
              <a:t> (</a:t>
            </a:r>
            <a:r>
              <a:rPr lang="en-US" sz="4000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Fah kwang" pitchFamily="2" charset="-34"/>
                <a:cs typeface="TH Fah kwang" pitchFamily="2" charset="-34"/>
              </a:rPr>
              <a:t>%</a:t>
            </a:r>
            <a:r>
              <a:rPr lang="th-TH" sz="4000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Fah kwang" pitchFamily="2" charset="-34"/>
                <a:cs typeface="TH Fah kwang" pitchFamily="2" charset="-34"/>
              </a:rPr>
              <a:t>)</a:t>
            </a:r>
          </a:p>
          <a:p>
            <a:r>
              <a:rPr lang="th-TH" sz="4000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Fah kwang" pitchFamily="2" charset="-34"/>
                <a:cs typeface="TH Fah kwang" pitchFamily="2" charset="-34"/>
              </a:rPr>
              <a:t>ประจำปีงบประมาณ  พ.ศ.2561</a:t>
            </a:r>
            <a:endParaRPr lang="th-TH" sz="4000" b="1" u="sng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Fah kwang" pitchFamily="2" charset="-34"/>
              <a:cs typeface="TH Fah kwang" pitchFamily="2" charset="-34"/>
            </a:endParaRPr>
          </a:p>
        </p:txBody>
      </p:sp>
      <p:graphicFrame>
        <p:nvGraphicFramePr>
          <p:cNvPr id="14" name="ตาราง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0443465"/>
              </p:ext>
            </p:extLst>
          </p:nvPr>
        </p:nvGraphicFramePr>
        <p:xfrm>
          <a:off x="611561" y="2876128"/>
          <a:ext cx="7776863" cy="350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1421"/>
                <a:gridCol w="2101855"/>
                <a:gridCol w="1961732"/>
                <a:gridCol w="2101855"/>
              </a:tblGrid>
              <a:tr h="879871"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err="1" smtClean="0">
                          <a:solidFill>
                            <a:srgbClr val="0000CC"/>
                          </a:solidFill>
                          <a:cs typeface="+mj-cs"/>
                        </a:rPr>
                        <a:t>ไตรมาส</a:t>
                      </a:r>
                      <a:r>
                        <a:rPr lang="th-TH" sz="2400" dirty="0" smtClean="0">
                          <a:solidFill>
                            <a:srgbClr val="0000CC"/>
                          </a:solidFill>
                          <a:cs typeface="+mj-cs"/>
                        </a:rPr>
                        <a:t>ที่</a:t>
                      </a:r>
                      <a:r>
                        <a:rPr lang="th-TH" sz="2400" baseline="0" dirty="0" smtClean="0">
                          <a:solidFill>
                            <a:srgbClr val="0000CC"/>
                          </a:solidFill>
                          <a:cs typeface="+mj-cs"/>
                        </a:rPr>
                        <a:t> </a:t>
                      </a:r>
                      <a:endParaRPr lang="th-TH" sz="2400" dirty="0">
                        <a:solidFill>
                          <a:srgbClr val="0000CC"/>
                        </a:solidFill>
                        <a:cs typeface="+mj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rgbClr val="0000CC"/>
                          </a:solidFill>
                          <a:cs typeface="+mj-cs"/>
                        </a:rPr>
                        <a:t>รายจ่ายประจำ</a:t>
                      </a:r>
                      <a:r>
                        <a:rPr lang="th-TH" sz="2400" baseline="0" dirty="0" smtClean="0">
                          <a:solidFill>
                            <a:srgbClr val="0000CC"/>
                          </a:solidFill>
                          <a:cs typeface="+mj-cs"/>
                        </a:rPr>
                        <a:t> สิ้น </a:t>
                      </a:r>
                      <a:r>
                        <a:rPr lang="th-TH" sz="2400" baseline="0" dirty="0" err="1" smtClean="0">
                          <a:solidFill>
                            <a:srgbClr val="0000CC"/>
                          </a:solidFill>
                          <a:cs typeface="+mj-cs"/>
                        </a:rPr>
                        <a:t>ไตรมาส</a:t>
                      </a:r>
                      <a:r>
                        <a:rPr lang="th-TH" sz="2400" baseline="0" dirty="0" smtClean="0">
                          <a:solidFill>
                            <a:srgbClr val="0000CC"/>
                          </a:solidFill>
                          <a:cs typeface="+mj-cs"/>
                        </a:rPr>
                        <a:t>(</a:t>
                      </a:r>
                      <a:r>
                        <a:rPr lang="en-US" sz="2400" baseline="0" dirty="0" smtClean="0">
                          <a:solidFill>
                            <a:srgbClr val="0000CC"/>
                          </a:solidFill>
                          <a:cs typeface="+mj-cs"/>
                        </a:rPr>
                        <a:t>%</a:t>
                      </a:r>
                      <a:r>
                        <a:rPr lang="th-TH" sz="2400" baseline="0" dirty="0" smtClean="0">
                          <a:solidFill>
                            <a:srgbClr val="0000CC"/>
                          </a:solidFill>
                          <a:cs typeface="+mj-cs"/>
                        </a:rPr>
                        <a:t>)</a:t>
                      </a:r>
                      <a:endParaRPr lang="th-TH" sz="2400" dirty="0">
                        <a:solidFill>
                          <a:srgbClr val="0000CC"/>
                        </a:solidFill>
                        <a:cs typeface="+mj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dirty="0" smtClean="0">
                          <a:solidFill>
                            <a:srgbClr val="0000CC"/>
                          </a:solidFill>
                          <a:cs typeface="+mj-cs"/>
                        </a:rPr>
                        <a:t>รายจ่ายงบลงทุน</a:t>
                      </a:r>
                      <a:r>
                        <a:rPr lang="th-TH" sz="2400" baseline="0" dirty="0" smtClean="0">
                          <a:solidFill>
                            <a:srgbClr val="0000CC"/>
                          </a:solidFill>
                          <a:cs typeface="+mj-cs"/>
                        </a:rPr>
                        <a:t>    สิ้น </a:t>
                      </a:r>
                      <a:r>
                        <a:rPr lang="th-TH" sz="2400" baseline="0" dirty="0" err="1" smtClean="0">
                          <a:solidFill>
                            <a:srgbClr val="0000CC"/>
                          </a:solidFill>
                          <a:cs typeface="+mj-cs"/>
                        </a:rPr>
                        <a:t>ไตรมาส</a:t>
                      </a:r>
                      <a:r>
                        <a:rPr lang="th-TH" sz="2400" baseline="0" dirty="0" smtClean="0">
                          <a:solidFill>
                            <a:srgbClr val="0000CC"/>
                          </a:solidFill>
                          <a:cs typeface="+mj-cs"/>
                        </a:rPr>
                        <a:t>(</a:t>
                      </a:r>
                      <a:r>
                        <a:rPr lang="en-US" sz="2400" baseline="0" dirty="0" smtClean="0">
                          <a:solidFill>
                            <a:srgbClr val="0000CC"/>
                          </a:solidFill>
                          <a:cs typeface="+mj-cs"/>
                        </a:rPr>
                        <a:t>%</a:t>
                      </a:r>
                      <a:r>
                        <a:rPr lang="th-TH" sz="2400" baseline="0" dirty="0" smtClean="0">
                          <a:solidFill>
                            <a:srgbClr val="0000CC"/>
                          </a:solidFill>
                          <a:cs typeface="+mj-cs"/>
                        </a:rPr>
                        <a:t>)</a:t>
                      </a:r>
                      <a:endParaRPr lang="th-TH" sz="2400" dirty="0" smtClean="0">
                        <a:solidFill>
                          <a:srgbClr val="0000CC"/>
                        </a:solidFill>
                        <a:cs typeface="+mj-cs"/>
                      </a:endParaRPr>
                    </a:p>
                    <a:p>
                      <a:pPr algn="ctr"/>
                      <a:endParaRPr lang="th-TH" sz="2400" dirty="0">
                        <a:solidFill>
                          <a:srgbClr val="0000CC"/>
                        </a:solidFill>
                        <a:cs typeface="+mj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rgbClr val="0000CC"/>
                          </a:solidFill>
                          <a:cs typeface="+mj-cs"/>
                        </a:rPr>
                        <a:t>รายจ่ายภาพรวม ณ สิ้น</a:t>
                      </a:r>
                      <a:r>
                        <a:rPr lang="th-TH" sz="2400" dirty="0" err="1" smtClean="0">
                          <a:solidFill>
                            <a:srgbClr val="0000CC"/>
                          </a:solidFill>
                          <a:cs typeface="+mj-cs"/>
                        </a:rPr>
                        <a:t>ไตรมาส</a:t>
                      </a:r>
                      <a:r>
                        <a:rPr lang="th-TH" sz="2400" baseline="0" dirty="0" smtClean="0">
                          <a:solidFill>
                            <a:srgbClr val="0000CC"/>
                          </a:solidFill>
                          <a:cs typeface="+mj-cs"/>
                        </a:rPr>
                        <a:t>(</a:t>
                      </a:r>
                      <a:r>
                        <a:rPr lang="en-US" sz="2400" baseline="0" dirty="0" smtClean="0">
                          <a:solidFill>
                            <a:srgbClr val="0000CC"/>
                          </a:solidFill>
                          <a:cs typeface="+mj-cs"/>
                        </a:rPr>
                        <a:t>%</a:t>
                      </a:r>
                      <a:r>
                        <a:rPr lang="th-TH" sz="2400" baseline="0" dirty="0" smtClean="0">
                          <a:solidFill>
                            <a:srgbClr val="0000CC"/>
                          </a:solidFill>
                          <a:cs typeface="+mj-cs"/>
                        </a:rPr>
                        <a:t>) </a:t>
                      </a:r>
                      <a:endParaRPr lang="th-TH" sz="2400" dirty="0">
                        <a:solidFill>
                          <a:srgbClr val="0000CC"/>
                        </a:solidFill>
                        <a:cs typeface="+mj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546262"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 smtClean="0">
                          <a:cs typeface="+mj-cs"/>
                        </a:rPr>
                        <a:t>1</a:t>
                      </a:r>
                      <a:endParaRPr lang="th-TH" sz="3200" b="1" dirty="0">
                        <a:cs typeface="+mj-cs"/>
                      </a:endParaRPr>
                    </a:p>
                  </a:txBody>
                  <a:tcP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 smtClean="0">
                          <a:cs typeface="+mj-cs"/>
                        </a:rPr>
                        <a:t>33</a:t>
                      </a:r>
                      <a:endParaRPr lang="th-TH" sz="3200" b="1" dirty="0">
                        <a:cs typeface="+mj-cs"/>
                      </a:endParaRPr>
                    </a:p>
                  </a:txBody>
                  <a:tcP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 smtClean="0">
                          <a:cs typeface="+mj-cs"/>
                        </a:rPr>
                        <a:t>22</a:t>
                      </a:r>
                      <a:endParaRPr lang="th-TH" sz="3200" b="1" dirty="0">
                        <a:cs typeface="+mj-cs"/>
                      </a:endParaRPr>
                    </a:p>
                  </a:txBody>
                  <a:tcP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 smtClean="0">
                          <a:cs typeface="+mj-cs"/>
                        </a:rPr>
                        <a:t>31</a:t>
                      </a:r>
                      <a:endParaRPr lang="th-TH" sz="3200" b="1" dirty="0">
                        <a:cs typeface="+mj-cs"/>
                      </a:endParaRPr>
                    </a:p>
                  </a:txBody>
                  <a:tcPr>
                    <a:solidFill>
                      <a:srgbClr val="CCFF99"/>
                    </a:solidFill>
                  </a:tcPr>
                </a:tc>
              </a:tr>
              <a:tr h="546262"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 smtClean="0">
                          <a:cs typeface="+mj-cs"/>
                        </a:rPr>
                        <a:t>2</a:t>
                      </a:r>
                      <a:endParaRPr lang="th-TH" sz="3200" b="1" dirty="0">
                        <a:cs typeface="+mj-cs"/>
                      </a:endParaRPr>
                    </a:p>
                  </a:txBody>
                  <a:tcP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 smtClean="0">
                          <a:cs typeface="+mj-cs"/>
                        </a:rPr>
                        <a:t>55</a:t>
                      </a:r>
                    </a:p>
                  </a:txBody>
                  <a:tcP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 smtClean="0">
                          <a:cs typeface="+mj-cs"/>
                        </a:rPr>
                        <a:t>44</a:t>
                      </a:r>
                      <a:endParaRPr lang="th-TH" sz="3200" b="1" dirty="0">
                        <a:cs typeface="+mj-cs"/>
                      </a:endParaRPr>
                    </a:p>
                  </a:txBody>
                  <a:tcP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 smtClean="0">
                          <a:cs typeface="+mj-cs"/>
                        </a:rPr>
                        <a:t>53</a:t>
                      </a:r>
                      <a:endParaRPr lang="th-TH" sz="3200" b="1" dirty="0">
                        <a:cs typeface="+mj-cs"/>
                      </a:endParaRPr>
                    </a:p>
                  </a:txBody>
                  <a:tcPr>
                    <a:solidFill>
                      <a:srgbClr val="CCFF99"/>
                    </a:solidFill>
                  </a:tcPr>
                </a:tc>
              </a:tr>
              <a:tr h="546262"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 smtClean="0">
                          <a:cs typeface="+mj-cs"/>
                        </a:rPr>
                        <a:t>3</a:t>
                      </a:r>
                      <a:endParaRPr lang="th-TH" sz="3200" b="1" dirty="0">
                        <a:cs typeface="+mj-cs"/>
                      </a:endParaRPr>
                    </a:p>
                  </a:txBody>
                  <a:tcP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 smtClean="0">
                          <a:cs typeface="+mj-cs"/>
                        </a:rPr>
                        <a:t>77</a:t>
                      </a:r>
                      <a:endParaRPr lang="th-TH" sz="3200" b="1" dirty="0">
                        <a:cs typeface="+mj-cs"/>
                      </a:endParaRPr>
                    </a:p>
                  </a:txBody>
                  <a:tcP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 smtClean="0">
                          <a:cs typeface="+mj-cs"/>
                        </a:rPr>
                        <a:t>66</a:t>
                      </a:r>
                      <a:endParaRPr lang="th-TH" sz="3200" b="1" dirty="0">
                        <a:cs typeface="+mj-cs"/>
                      </a:endParaRPr>
                    </a:p>
                  </a:txBody>
                  <a:tcP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 smtClean="0">
                          <a:cs typeface="+mj-cs"/>
                        </a:rPr>
                        <a:t>75</a:t>
                      </a:r>
                      <a:endParaRPr lang="th-TH" sz="3200" b="1" dirty="0">
                        <a:cs typeface="+mj-cs"/>
                      </a:endParaRPr>
                    </a:p>
                  </a:txBody>
                  <a:tcPr>
                    <a:solidFill>
                      <a:srgbClr val="CCFF99"/>
                    </a:solidFill>
                  </a:tcPr>
                </a:tc>
              </a:tr>
              <a:tr h="546262"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 smtClean="0">
                          <a:cs typeface="+mj-cs"/>
                        </a:rPr>
                        <a:t>4</a:t>
                      </a:r>
                      <a:endParaRPr lang="th-TH" sz="3200" b="1" dirty="0">
                        <a:cs typeface="+mj-cs"/>
                      </a:endParaRPr>
                    </a:p>
                  </a:txBody>
                  <a:tcP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 smtClean="0">
                          <a:cs typeface="+mj-cs"/>
                        </a:rPr>
                        <a:t>99</a:t>
                      </a:r>
                      <a:endParaRPr lang="th-TH" sz="3200" b="1" dirty="0">
                        <a:cs typeface="+mj-cs"/>
                      </a:endParaRPr>
                    </a:p>
                  </a:txBody>
                  <a:tcP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 smtClean="0">
                          <a:cs typeface="+mj-cs"/>
                        </a:rPr>
                        <a:t>88</a:t>
                      </a:r>
                      <a:endParaRPr lang="th-TH" sz="3200" b="1" dirty="0">
                        <a:cs typeface="+mj-cs"/>
                      </a:endParaRPr>
                    </a:p>
                  </a:txBody>
                  <a:tcP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 smtClean="0">
                          <a:cs typeface="+mj-cs"/>
                        </a:rPr>
                        <a:t>96</a:t>
                      </a:r>
                      <a:endParaRPr lang="th-TH" sz="3200" b="1" dirty="0">
                        <a:cs typeface="+mj-cs"/>
                      </a:endParaRPr>
                    </a:p>
                  </a:txBody>
                  <a:tcPr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0044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4" name="ตัวแทนเนื้อหา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139" y="0"/>
            <a:ext cx="9143999" cy="6858000"/>
          </a:xfrm>
        </p:spPr>
      </p:pic>
      <p:pic>
        <p:nvPicPr>
          <p:cNvPr id="6" name="รูปภาพ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6592" y="0"/>
            <a:ext cx="9900592" cy="1700808"/>
          </a:xfrm>
          <a:prstGeom prst="rect">
            <a:avLst/>
          </a:prstGeom>
        </p:spPr>
      </p:pic>
      <p:sp>
        <p:nvSpPr>
          <p:cNvPr id="9" name="ชื่อเรื่อง 1"/>
          <p:cNvSpPr txBox="1">
            <a:spLocks/>
          </p:cNvSpPr>
          <p:nvPr/>
        </p:nvSpPr>
        <p:spPr>
          <a:xfrm>
            <a:off x="107504" y="692696"/>
            <a:ext cx="108012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th-TH" sz="7200" b="1" spc="50" dirty="0" smtClean="0">
              <a:ln w="11430"/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Fah kwang" pitchFamily="2" charset="-34"/>
              <a:cs typeface="TH Fah kwang" pitchFamily="2" charset="-34"/>
            </a:endParaRPr>
          </a:p>
          <a:p>
            <a:endParaRPr lang="th-TH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10" name="ชื่อเรื่อง 1"/>
          <p:cNvSpPr txBox="1">
            <a:spLocks/>
          </p:cNvSpPr>
          <p:nvPr/>
        </p:nvSpPr>
        <p:spPr>
          <a:xfrm>
            <a:off x="-612576" y="404664"/>
            <a:ext cx="8228914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4800" b="1" spc="50" dirty="0" smtClean="0">
                <a:ln w="11430"/>
                <a:solidFill>
                  <a:srgbClr val="C00000"/>
                </a:solidFill>
                <a:latin typeface="TH Fah kwang" pitchFamily="2" charset="-34"/>
                <a:cs typeface="TH Fah kwang" pitchFamily="2" charset="-34"/>
              </a:rPr>
              <a:t>1.แต่งตั้งผู้รับผิดชอบคุม</a:t>
            </a:r>
          </a:p>
          <a:p>
            <a:r>
              <a:rPr lang="th-TH" sz="4800" b="1" spc="50" dirty="0" smtClean="0">
                <a:ln w="11430"/>
                <a:solidFill>
                  <a:srgbClr val="C00000"/>
                </a:solidFill>
                <a:latin typeface="TH Fah kwang" pitchFamily="2" charset="-34"/>
                <a:cs typeface="TH Fah kwang" pitchFamily="2" charset="-34"/>
              </a:rPr>
              <a:t>งบประมาณ</a:t>
            </a:r>
            <a:endParaRPr lang="th-TH" b="1" spc="50" dirty="0" smtClean="0">
              <a:ln w="11430"/>
              <a:solidFill>
                <a:srgbClr val="C00000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11" name="ชื่อเรื่อง 1"/>
          <p:cNvSpPr txBox="1">
            <a:spLocks/>
          </p:cNvSpPr>
          <p:nvPr/>
        </p:nvSpPr>
        <p:spPr>
          <a:xfrm>
            <a:off x="323528" y="1700808"/>
            <a:ext cx="9505056" cy="39604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th-TH" b="1" spc="50" dirty="0" smtClean="0">
                <a:ln w="11430"/>
                <a:solidFill>
                  <a:srgbClr val="0000CC"/>
                </a:solidFill>
                <a:latin typeface="TH Fah kwang" pitchFamily="2" charset="-34"/>
                <a:cs typeface="TH Fah kwang" pitchFamily="2" charset="-34"/>
              </a:rPr>
              <a:t>	</a:t>
            </a:r>
            <a:r>
              <a:rPr lang="th-TH" sz="4800" b="1" spc="50" dirty="0" smtClean="0">
                <a:ln w="11430"/>
                <a:solidFill>
                  <a:srgbClr val="0000CC"/>
                </a:solidFill>
                <a:latin typeface="TH Fah kwang" pitchFamily="2" charset="-34"/>
                <a:cs typeface="TH Fah kwang" pitchFamily="2" charset="-34"/>
              </a:rPr>
              <a:t>แต่งตั้งผู้รับผิดชอบคุมงบประมาณ</a:t>
            </a:r>
          </a:p>
          <a:p>
            <a:pPr algn="l"/>
            <a:r>
              <a:rPr lang="th-TH" sz="4800" b="1" spc="50" dirty="0" smtClean="0">
                <a:ln w="11430"/>
                <a:solidFill>
                  <a:srgbClr val="0000CC"/>
                </a:solidFill>
                <a:latin typeface="TH Fah kwang" pitchFamily="2" charset="-34"/>
                <a:cs typeface="TH Fah kwang" pitchFamily="2" charset="-34"/>
              </a:rPr>
              <a:t>เพื่อประสานงาน ดังนี้ (</a:t>
            </a:r>
            <a:r>
              <a:rPr lang="th-TH" sz="4000" b="1" spc="50" dirty="0" smtClean="0">
                <a:ln w="11430"/>
                <a:solidFill>
                  <a:srgbClr val="0000CC"/>
                </a:solidFill>
                <a:latin typeface="TH Fah kwang" pitchFamily="2" charset="-34"/>
                <a:cs typeface="TH Fah kwang" pitchFamily="2" charset="-34"/>
              </a:rPr>
              <a:t>ตัดยอดงบประมาณ</a:t>
            </a:r>
          </a:p>
          <a:p>
            <a:pPr algn="l"/>
            <a:r>
              <a:rPr lang="th-TH" sz="4000" b="1" spc="50" dirty="0" smtClean="0">
                <a:ln w="11430"/>
                <a:solidFill>
                  <a:srgbClr val="0000CC"/>
                </a:solidFill>
                <a:latin typeface="TH Fah kwang" pitchFamily="2" charset="-34"/>
                <a:cs typeface="TH Fah kwang" pitchFamily="2" charset="-34"/>
              </a:rPr>
              <a:t>ตามที่ได้รับจัดสรร, คุมงบประมาณ ,</a:t>
            </a:r>
          </a:p>
          <a:p>
            <a:pPr algn="l"/>
            <a:r>
              <a:rPr lang="th-TH" sz="4000" b="1" spc="50" dirty="0" smtClean="0">
                <a:ln w="11430"/>
                <a:solidFill>
                  <a:srgbClr val="0000CC"/>
                </a:solidFill>
                <a:latin typeface="TH Fah kwang" pitchFamily="2" charset="-34"/>
                <a:cs typeface="TH Fah kwang" pitchFamily="2" charset="-34"/>
              </a:rPr>
              <a:t>ตรวจสอบและประสานการแก้ไข</a:t>
            </a:r>
          </a:p>
          <a:p>
            <a:pPr algn="l"/>
            <a:r>
              <a:rPr lang="th-TH" sz="4000" b="1" spc="50" dirty="0" smtClean="0">
                <a:ln w="11430"/>
                <a:solidFill>
                  <a:srgbClr val="0000CC"/>
                </a:solidFill>
                <a:latin typeface="TH Fah kwang" pitchFamily="2" charset="-34"/>
                <a:cs typeface="TH Fah kwang" pitchFamily="2" charset="-34"/>
              </a:rPr>
              <a:t>ในกลุ่มงาน,ยืนยันยอดเมื่อสิ้นเดือน</a:t>
            </a:r>
            <a:endParaRPr lang="th-TH" sz="3600" b="1" spc="50" dirty="0" smtClean="0">
              <a:ln w="11430"/>
              <a:solidFill>
                <a:srgbClr val="0000CC"/>
              </a:solidFill>
              <a:latin typeface="TH Fah kwang" pitchFamily="2" charset="-34"/>
              <a:cs typeface="TH Fah kwang" pitchFamily="2" charset="-34"/>
            </a:endParaRPr>
          </a:p>
        </p:txBody>
      </p:sp>
      <p:pic>
        <p:nvPicPr>
          <p:cNvPr id="12" name="รูปภาพ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3706033"/>
            <a:ext cx="3458792" cy="3066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853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4" name="ตัวแทนเนื้อหา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80512" cy="6858000"/>
          </a:xfrm>
        </p:spPr>
      </p:pic>
      <p:pic>
        <p:nvPicPr>
          <p:cNvPr id="6" name="รูปภาพ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17807" y="0"/>
            <a:ext cx="9900592" cy="1916832"/>
          </a:xfrm>
          <a:prstGeom prst="rect">
            <a:avLst/>
          </a:prstGeom>
        </p:spPr>
      </p:pic>
      <p:sp>
        <p:nvSpPr>
          <p:cNvPr id="9" name="ชื่อเรื่อง 1"/>
          <p:cNvSpPr txBox="1">
            <a:spLocks/>
          </p:cNvSpPr>
          <p:nvPr/>
        </p:nvSpPr>
        <p:spPr>
          <a:xfrm>
            <a:off x="107504" y="692696"/>
            <a:ext cx="108012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th-TH" sz="7200" b="1" spc="50" dirty="0" smtClean="0">
              <a:ln w="11430"/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Fah kwang" pitchFamily="2" charset="-34"/>
              <a:cs typeface="TH Fah kwang" pitchFamily="2" charset="-34"/>
            </a:endParaRPr>
          </a:p>
          <a:p>
            <a:endParaRPr lang="th-TH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10" name="ชื่อเรื่อง 1"/>
          <p:cNvSpPr txBox="1">
            <a:spLocks/>
          </p:cNvSpPr>
          <p:nvPr/>
        </p:nvSpPr>
        <p:spPr>
          <a:xfrm>
            <a:off x="-56514" y="656692"/>
            <a:ext cx="8228914" cy="6120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400" b="1" spc="50" dirty="0" smtClean="0">
                <a:ln w="11430"/>
                <a:solidFill>
                  <a:srgbClr val="C00000"/>
                </a:solidFill>
                <a:latin typeface="TH Fah kwang" pitchFamily="2" charset="-34"/>
                <a:cs typeface="TH Fah kwang" pitchFamily="2" charset="-34"/>
              </a:rPr>
              <a:t>2.จัดทำทะเบียนคุมการจัดสรร</a:t>
            </a:r>
          </a:p>
          <a:p>
            <a:r>
              <a:rPr lang="th-TH" sz="5400" b="1" spc="50" dirty="0" smtClean="0">
                <a:ln w="11430"/>
                <a:solidFill>
                  <a:srgbClr val="C00000"/>
                </a:solidFill>
                <a:latin typeface="TH Fah kwang" pitchFamily="2" charset="-34"/>
                <a:cs typeface="TH Fah kwang" pitchFamily="2" charset="-34"/>
              </a:rPr>
              <a:t>และเบิกจ่ายงบประมาณ</a:t>
            </a:r>
            <a:endParaRPr lang="th-TH" sz="4800" b="1" spc="50" dirty="0" smtClean="0">
              <a:ln w="11430"/>
              <a:solidFill>
                <a:srgbClr val="C00000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11" name="ชื่อเรื่อง 1"/>
          <p:cNvSpPr txBox="1">
            <a:spLocks/>
          </p:cNvSpPr>
          <p:nvPr/>
        </p:nvSpPr>
        <p:spPr>
          <a:xfrm>
            <a:off x="323528" y="1772816"/>
            <a:ext cx="9003273" cy="42484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th-TH" b="1" spc="50" dirty="0">
                <a:ln w="11430"/>
                <a:solidFill>
                  <a:srgbClr val="0000CC"/>
                </a:solidFill>
                <a:latin typeface="TH Fah kwang" pitchFamily="2" charset="-34"/>
                <a:cs typeface="TH Fah kwang" pitchFamily="2" charset="-34"/>
              </a:rPr>
              <a:t> </a:t>
            </a:r>
            <a:r>
              <a:rPr lang="th-TH" b="1" spc="50" dirty="0" smtClean="0">
                <a:ln w="11430"/>
                <a:solidFill>
                  <a:srgbClr val="0000CC"/>
                </a:solidFill>
                <a:latin typeface="TH Fah kwang" pitchFamily="2" charset="-34"/>
                <a:cs typeface="TH Fah kwang" pitchFamily="2" charset="-34"/>
              </a:rPr>
              <a:t>  1.</a:t>
            </a:r>
            <a:r>
              <a:rPr lang="th-TH" sz="4800" b="1" spc="50" dirty="0" smtClean="0">
                <a:ln w="11430"/>
                <a:solidFill>
                  <a:srgbClr val="0000CC"/>
                </a:solidFill>
                <a:latin typeface="TH Fah kwang" pitchFamily="2" charset="-34"/>
                <a:cs typeface="TH Fah kwang" pitchFamily="2" charset="-34"/>
              </a:rPr>
              <a:t>จัดทำทะเบียนคุมการจัดสรรและเบิกจ่ายงบประมาณ ประจำทุกเดือน </a:t>
            </a:r>
          </a:p>
          <a:p>
            <a:pPr algn="l"/>
            <a:r>
              <a:rPr lang="th-TH" sz="4800" b="1" spc="50" dirty="0" smtClean="0">
                <a:ln w="11430"/>
                <a:solidFill>
                  <a:srgbClr val="0000CC"/>
                </a:solidFill>
                <a:latin typeface="TH Fah kwang" pitchFamily="2" charset="-34"/>
                <a:cs typeface="TH Fah kwang" pitchFamily="2" charset="-34"/>
              </a:rPr>
              <a:t>โดยสรุปยอด ณ วันสิ้นเดือน  </a:t>
            </a:r>
          </a:p>
          <a:p>
            <a:pPr algn="l"/>
            <a:r>
              <a:rPr lang="th-TH" sz="4800" b="1" spc="50" dirty="0" smtClean="0">
                <a:ln w="11430"/>
                <a:solidFill>
                  <a:srgbClr val="0000CC"/>
                </a:solidFill>
                <a:latin typeface="TH Fah kwang" pitchFamily="2" charset="-34"/>
                <a:cs typeface="TH Fah kwang" pitchFamily="2" charset="-34"/>
              </a:rPr>
              <a:t>ตามแบบฟอร์มที่กำหนด</a:t>
            </a:r>
          </a:p>
          <a:p>
            <a:r>
              <a:rPr lang="th-TH" sz="3600" b="1" spc="50" dirty="0" smtClean="0">
                <a:ln w="11430"/>
                <a:solidFill>
                  <a:srgbClr val="C00000"/>
                </a:solidFill>
                <a:latin typeface="TH Fah kwang" pitchFamily="2" charset="-34"/>
                <a:cs typeface="TH Fah kwang" pitchFamily="2" charset="-34"/>
              </a:rPr>
              <a:t>(หนังสือที่ อด.0032.001/66 ลงวันที่ 17 มกราคม 2561)</a:t>
            </a:r>
          </a:p>
        </p:txBody>
      </p:sp>
      <p:pic>
        <p:nvPicPr>
          <p:cNvPr id="17" name="รูปภาพ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4149080"/>
            <a:ext cx="4805379" cy="3581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866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ตัวแทนเนื้อหา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80512" cy="6858000"/>
          </a:xfrm>
        </p:spPr>
      </p:pic>
      <p:pic>
        <p:nvPicPr>
          <p:cNvPr id="6" name="รูปภาพ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6592" y="-27384"/>
            <a:ext cx="9900592" cy="1044116"/>
          </a:xfrm>
          <a:prstGeom prst="rect">
            <a:avLst/>
          </a:prstGeom>
        </p:spPr>
      </p:pic>
      <p:sp>
        <p:nvSpPr>
          <p:cNvPr id="9" name="ชื่อเรื่อง 1"/>
          <p:cNvSpPr txBox="1">
            <a:spLocks/>
          </p:cNvSpPr>
          <p:nvPr/>
        </p:nvSpPr>
        <p:spPr>
          <a:xfrm>
            <a:off x="107504" y="692696"/>
            <a:ext cx="108012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th-TH" sz="7200" b="1" spc="50" dirty="0" smtClean="0">
              <a:ln w="11430"/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Fah kwang" pitchFamily="2" charset="-34"/>
              <a:cs typeface="TH Fah kwang" pitchFamily="2" charset="-34"/>
            </a:endParaRPr>
          </a:p>
          <a:p>
            <a:endParaRPr lang="th-TH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H Fah kwang" pitchFamily="2" charset="-34"/>
              <a:cs typeface="TH Fah kwang" pitchFamily="2" charset="-34"/>
            </a:endParaRPr>
          </a:p>
        </p:txBody>
      </p:sp>
      <p:pic>
        <p:nvPicPr>
          <p:cNvPr id="13" name="รูปภาพ 1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237" t="51066" r="12003" b="20601"/>
          <a:stretch/>
        </p:blipFill>
        <p:spPr>
          <a:xfrm>
            <a:off x="7149260" y="5085184"/>
            <a:ext cx="2033525" cy="1772816"/>
          </a:xfrm>
          <a:prstGeom prst="rect">
            <a:avLst/>
          </a:prstGeom>
        </p:spPr>
      </p:pic>
      <p:sp>
        <p:nvSpPr>
          <p:cNvPr id="12" name="ชื่อเรื่อง 1"/>
          <p:cNvSpPr txBox="1">
            <a:spLocks/>
          </p:cNvSpPr>
          <p:nvPr/>
        </p:nvSpPr>
        <p:spPr>
          <a:xfrm>
            <a:off x="-1548680" y="188640"/>
            <a:ext cx="8228914" cy="6120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400" b="1" spc="50" dirty="0" smtClean="0">
                <a:ln w="11430"/>
                <a:solidFill>
                  <a:srgbClr val="C00000"/>
                </a:solidFill>
                <a:latin typeface="TH Fah kwang" pitchFamily="2" charset="-34"/>
                <a:cs typeface="TH Fah kwang" pitchFamily="2" charset="-34"/>
              </a:rPr>
              <a:t>ตัวอย่างทะเบียนคุม</a:t>
            </a:r>
            <a:endParaRPr lang="th-TH" sz="4800" b="1" spc="50" dirty="0" smtClean="0">
              <a:ln w="11430"/>
              <a:solidFill>
                <a:srgbClr val="C00000"/>
              </a:solidFill>
              <a:latin typeface="TH Fah kwang" pitchFamily="2" charset="-34"/>
              <a:cs typeface="TH Fah kwang" pitchFamily="2" charset="-34"/>
            </a:endParaRPr>
          </a:p>
        </p:txBody>
      </p:sp>
      <p:graphicFrame>
        <p:nvGraphicFramePr>
          <p:cNvPr id="3" name="ตาราง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9117256"/>
              </p:ext>
            </p:extLst>
          </p:nvPr>
        </p:nvGraphicFramePr>
        <p:xfrm>
          <a:off x="179514" y="1340769"/>
          <a:ext cx="8861684" cy="466456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21594"/>
                <a:gridCol w="900461"/>
                <a:gridCol w="359113"/>
                <a:gridCol w="573509"/>
                <a:gridCol w="77569"/>
                <a:gridCol w="238664"/>
                <a:gridCol w="2245792"/>
                <a:gridCol w="564575"/>
                <a:gridCol w="564575"/>
                <a:gridCol w="564575"/>
                <a:gridCol w="564575"/>
                <a:gridCol w="564575"/>
                <a:gridCol w="564575"/>
                <a:gridCol w="378766"/>
                <a:gridCol w="378766"/>
              </a:tblGrid>
              <a:tr h="360039">
                <a:tc gridSpan="15"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 dirty="0">
                          <a:effectLst/>
                          <a:cs typeface="+mj-cs"/>
                        </a:rPr>
                        <a:t>ทะเบียนคุมการจัดสรร และเบิกจ่ายงบประมาณ ปีงบประมาณ 2561 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  <a:cs typeface="+mj-cs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60040">
                <a:tc gridSpan="15"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 dirty="0">
                          <a:effectLst/>
                          <a:cs typeface="+mj-cs"/>
                        </a:rPr>
                        <a:t>ณ วันที่ 31 ธันวาคม  2560   (กลุ่มงาน............................................................)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  <a:cs typeface="+mj-cs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79925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u="none" strike="noStrike" dirty="0">
                          <a:effectLst/>
                          <a:cs typeface="+mj-cs"/>
                        </a:rPr>
                        <a:t>ลำดับที่</a:t>
                      </a:r>
                      <a:endParaRPr lang="th-TH" sz="11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  <a:cs typeface="+mj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u="none" strike="noStrike" dirty="0">
                          <a:effectLst/>
                          <a:cs typeface="+mj-cs"/>
                        </a:rPr>
                        <a:t>รหัสผลิต</a:t>
                      </a:r>
                      <a:endParaRPr lang="th-TH" sz="11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  <a:cs typeface="+mj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u="none" strike="noStrike" dirty="0">
                          <a:effectLst/>
                          <a:cs typeface="+mj-cs"/>
                        </a:rPr>
                        <a:t>กิจกรรม</a:t>
                      </a:r>
                      <a:endParaRPr lang="th-TH" sz="11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  <a:cs typeface="+mj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100" b="1" u="none" strike="noStrike" dirty="0">
                          <a:effectLst/>
                          <a:cs typeface="+mj-cs"/>
                        </a:rPr>
                        <a:t> ใบโอนจัดสรร </a:t>
                      </a:r>
                      <a:endParaRPr lang="th-TH" sz="11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  <a:cs typeface="+mj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11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  <a:cs typeface="+mj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u="none" strike="noStrike" dirty="0">
                          <a:effectLst/>
                          <a:cs typeface="+mj-cs"/>
                        </a:rPr>
                        <a:t>ลำดับที่</a:t>
                      </a:r>
                      <a:endParaRPr lang="th-TH" sz="11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  <a:cs typeface="+mj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u="none" strike="noStrike" dirty="0">
                          <a:effectLst/>
                          <a:cs typeface="+mj-cs"/>
                        </a:rPr>
                        <a:t> แผนงาน/โครงการ </a:t>
                      </a:r>
                      <a:endParaRPr lang="th-TH" sz="11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  <a:cs typeface="+mj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u="none" strike="noStrike" dirty="0">
                          <a:effectLst/>
                          <a:cs typeface="+mj-cs"/>
                        </a:rPr>
                        <a:t> จัดสรร</a:t>
                      </a:r>
                      <a:br>
                        <a:rPr lang="th-TH" sz="1100" b="1" u="none" strike="noStrike" dirty="0">
                          <a:effectLst/>
                          <a:cs typeface="+mj-cs"/>
                        </a:rPr>
                      </a:br>
                      <a:r>
                        <a:rPr lang="th-TH" sz="1100" b="1" u="none" strike="noStrike" dirty="0" err="1">
                          <a:effectLst/>
                          <a:cs typeface="+mj-cs"/>
                        </a:rPr>
                        <a:t>ไตรมาส</a:t>
                      </a:r>
                      <a:r>
                        <a:rPr lang="th-TH" sz="1100" b="1" u="none" strike="noStrike" dirty="0">
                          <a:effectLst/>
                          <a:cs typeface="+mj-cs"/>
                        </a:rPr>
                        <a:t>1+2 </a:t>
                      </a:r>
                      <a:endParaRPr lang="th-TH" sz="11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  <a:cs typeface="+mj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u="none" strike="noStrike" dirty="0">
                          <a:effectLst/>
                          <a:cs typeface="+mj-cs"/>
                        </a:rPr>
                        <a:t> จัดสรรเพิ่ม </a:t>
                      </a:r>
                      <a:endParaRPr lang="th-TH" sz="11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  <a:cs typeface="+mj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u="none" strike="noStrike" dirty="0">
                          <a:effectLst/>
                          <a:cs typeface="+mj-cs"/>
                        </a:rPr>
                        <a:t> คืนกองกลาง </a:t>
                      </a:r>
                      <a:endParaRPr lang="th-TH" sz="11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  <a:cs typeface="+mj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u="none" strike="noStrike" dirty="0">
                          <a:effectLst/>
                          <a:cs typeface="+mj-cs"/>
                        </a:rPr>
                        <a:t> จัดสรรทั้งสิ้น </a:t>
                      </a:r>
                      <a:endParaRPr lang="th-TH" sz="11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  <a:cs typeface="+mj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u="none" strike="noStrike" dirty="0">
                          <a:effectLst/>
                          <a:cs typeface="+mj-cs"/>
                        </a:rPr>
                        <a:t> เบิกจ่าย </a:t>
                      </a:r>
                      <a:endParaRPr lang="th-TH" sz="11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  <a:cs typeface="+mj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u="none" strike="noStrike" dirty="0">
                          <a:effectLst/>
                          <a:cs typeface="+mj-cs"/>
                        </a:rPr>
                        <a:t> คงเหลือ </a:t>
                      </a:r>
                      <a:endParaRPr lang="th-TH" sz="11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  <a:cs typeface="+mj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u="none" strike="noStrike" dirty="0">
                          <a:effectLst/>
                          <a:cs typeface="+mj-cs"/>
                        </a:rPr>
                        <a:t> ร้อยละการเบิกจ่าย </a:t>
                      </a:r>
                      <a:endParaRPr lang="th-TH" sz="11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  <a:cs typeface="+mj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u="none" strike="noStrike" dirty="0">
                          <a:effectLst/>
                          <a:cs typeface="+mj-cs"/>
                        </a:rPr>
                        <a:t> กลุ่มงาน </a:t>
                      </a:r>
                      <a:endParaRPr lang="th-TH" sz="11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  <a:cs typeface="+mj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48444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 dirty="0">
                          <a:effectLst/>
                        </a:rPr>
                        <a:t> </a:t>
                      </a:r>
                      <a:endParaRPr lang="th-TH" sz="12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 dirty="0">
                          <a:effectLst/>
                        </a:rPr>
                        <a:t> </a:t>
                      </a:r>
                      <a:endParaRPr lang="th-TH" sz="12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 dirty="0">
                          <a:effectLst/>
                        </a:rPr>
                        <a:t> </a:t>
                      </a:r>
                      <a:endParaRPr lang="th-TH" sz="12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200" u="none" strike="noStrike" dirty="0">
                          <a:effectLst/>
                        </a:rPr>
                        <a:t> </a:t>
                      </a:r>
                      <a:endParaRPr lang="th-TH" sz="12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 dirty="0">
                          <a:effectLst/>
                        </a:rPr>
                        <a:t> </a:t>
                      </a:r>
                      <a:endParaRPr lang="th-TH" sz="12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985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 dirty="0">
                          <a:effectLst/>
                        </a:rPr>
                        <a:t> </a:t>
                      </a:r>
                      <a:endParaRPr lang="th-TH" sz="12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200" u="none" strike="noStrike" dirty="0">
                          <a:effectLst/>
                        </a:rPr>
                        <a:t> </a:t>
                      </a:r>
                      <a:endParaRPr lang="th-TH" sz="12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200" u="none" strike="noStrike" dirty="0">
                          <a:effectLst/>
                        </a:rPr>
                        <a:t> </a:t>
                      </a:r>
                      <a:endParaRPr lang="th-TH" sz="12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 dirty="0">
                          <a:effectLst/>
                        </a:rPr>
                        <a:t> </a:t>
                      </a:r>
                      <a:endParaRPr lang="th-TH" sz="12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48444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200" u="none" strike="noStrike" dirty="0">
                          <a:effectLst/>
                        </a:rPr>
                        <a:t> </a:t>
                      </a:r>
                      <a:endParaRPr lang="th-TH" sz="12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200" u="none" strike="noStrike" dirty="0">
                          <a:effectLst/>
                        </a:rPr>
                        <a:t> </a:t>
                      </a:r>
                      <a:endParaRPr lang="th-TH" sz="12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200" u="none" strike="noStrike" dirty="0">
                          <a:effectLst/>
                        </a:rPr>
                        <a:t> </a:t>
                      </a:r>
                      <a:endParaRPr lang="th-TH" sz="12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 dirty="0">
                          <a:effectLst/>
                        </a:rPr>
                        <a:t> </a:t>
                      </a:r>
                      <a:endParaRPr lang="th-TH" sz="12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 dirty="0">
                          <a:effectLst/>
                        </a:rPr>
                        <a:t> </a:t>
                      </a:r>
                      <a:endParaRPr lang="th-TH" sz="12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48444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200" u="none" strike="noStrike" dirty="0">
                          <a:effectLst/>
                        </a:rPr>
                        <a:t> </a:t>
                      </a:r>
                      <a:endParaRPr lang="th-TH" sz="12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 dirty="0">
                          <a:effectLst/>
                        </a:rPr>
                        <a:t> </a:t>
                      </a:r>
                      <a:endParaRPr lang="th-TH" sz="12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 dirty="0">
                          <a:effectLst/>
                        </a:rPr>
                        <a:t> </a:t>
                      </a:r>
                      <a:endParaRPr lang="th-TH" sz="12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 dirty="0">
                          <a:effectLst/>
                        </a:rPr>
                        <a:t> </a:t>
                      </a:r>
                      <a:endParaRPr lang="th-TH" sz="12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48444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 dirty="0">
                          <a:effectLst/>
                        </a:rPr>
                        <a:t> </a:t>
                      </a:r>
                      <a:endParaRPr lang="th-TH" sz="12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 dirty="0">
                          <a:effectLst/>
                        </a:rPr>
                        <a:t> </a:t>
                      </a:r>
                      <a:endParaRPr lang="th-TH" sz="12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 dirty="0">
                          <a:effectLst/>
                        </a:rPr>
                        <a:t> </a:t>
                      </a:r>
                      <a:endParaRPr lang="th-TH" sz="12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985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t"/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200" u="none" strike="noStrike" dirty="0">
                          <a:effectLst/>
                        </a:rPr>
                        <a:t> </a:t>
                      </a:r>
                      <a:endParaRPr lang="th-TH" sz="12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u="none" strike="noStrike">
                          <a:effectLst/>
                        </a:rPr>
                        <a:t> </a:t>
                      </a:r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u="none" strike="noStrike" dirty="0">
                          <a:effectLst/>
                        </a:rPr>
                        <a:t> </a:t>
                      </a:r>
                      <a:endParaRPr lang="th-TH" sz="12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21746">
                <a:tc gridSpan="7">
                  <a:txBody>
                    <a:bodyPr/>
                    <a:lstStyle/>
                    <a:p>
                      <a:pPr algn="ctr" fontAlgn="ctr"/>
                      <a:r>
                        <a:rPr lang="th-TH" sz="1600" b="1" u="none" strike="noStrike" dirty="0">
                          <a:effectLst/>
                          <a:cs typeface="+mj-cs"/>
                        </a:rPr>
                        <a:t>รวมกลุ่มงาน................................................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  <a:cs typeface="+mj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600" b="1" u="none" strike="noStrike" dirty="0">
                          <a:effectLst/>
                          <a:cs typeface="+mj-cs"/>
                        </a:rPr>
                        <a:t>            -   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  <a:cs typeface="+mj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600" b="1" u="none" strike="noStrike" dirty="0">
                          <a:effectLst/>
                          <a:cs typeface="+mj-cs"/>
                        </a:rPr>
                        <a:t>            -   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  <a:cs typeface="+mj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600" b="1" u="none" strike="noStrike" dirty="0">
                          <a:effectLst/>
                          <a:cs typeface="+mj-cs"/>
                        </a:rPr>
                        <a:t>            -   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  <a:cs typeface="+mj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600" b="1" u="none" strike="noStrike" dirty="0">
                          <a:effectLst/>
                          <a:cs typeface="+mj-cs"/>
                        </a:rPr>
                        <a:t>            -   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  <a:cs typeface="+mj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u="none" strike="noStrike" dirty="0">
                          <a:effectLst/>
                          <a:cs typeface="+mj-cs"/>
                        </a:rPr>
                        <a:t>            -   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  <a:cs typeface="+mj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u="none" strike="noStrike" dirty="0">
                          <a:effectLst/>
                          <a:cs typeface="+mj-cs"/>
                        </a:rPr>
                        <a:t>            -   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  <a:cs typeface="+mj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u="none" strike="noStrike" dirty="0">
                          <a:effectLst/>
                          <a:cs typeface="+mj-cs"/>
                        </a:rPr>
                        <a:t>      -   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  <a:cs typeface="+mj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u="none" strike="noStrike" dirty="0">
                          <a:effectLst/>
                          <a:cs typeface="+mj-cs"/>
                        </a:rPr>
                        <a:t> 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  <a:cs typeface="+mj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00838">
                <a:tc>
                  <a:txBody>
                    <a:bodyPr/>
                    <a:lstStyle/>
                    <a:p>
                      <a:pPr algn="ctr" fontAlgn="ctr"/>
                      <a:endParaRPr lang="th-TH" sz="12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8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8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8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8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12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96700">
                <a:tc>
                  <a:txBody>
                    <a:bodyPr/>
                    <a:lstStyle/>
                    <a:p>
                      <a:pPr algn="l" fontAlgn="b"/>
                      <a:endParaRPr lang="th-TH" sz="5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4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4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4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endParaRPr lang="th-TH" sz="4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th-TH" sz="4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5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5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5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5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5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5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5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5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8111">
                <a:tc gridSpan="15">
                  <a:txBody>
                    <a:bodyPr/>
                    <a:lstStyle/>
                    <a:p>
                      <a:pPr algn="l" fontAlgn="b"/>
                      <a:r>
                        <a:rPr lang="th-TH" sz="1200" u="none" strike="noStrike" dirty="0">
                          <a:effectLst/>
                          <a:cs typeface="+mj-cs"/>
                        </a:rPr>
                        <a:t>                                                           ลงชื่อ...........................................................................................                                        ลงชื่อ........................................................................................... </a:t>
                      </a:r>
                      <a:endParaRPr lang="th-TH" sz="12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  <a:cs typeface="+mj-cs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198111">
                <a:tc gridSpan="15">
                  <a:txBody>
                    <a:bodyPr/>
                    <a:lstStyle/>
                    <a:p>
                      <a:pPr algn="l" fontAlgn="b"/>
                      <a:r>
                        <a:rPr lang="th-TH" sz="1200" u="none" strike="noStrike" dirty="0">
                          <a:effectLst/>
                          <a:cs typeface="+mj-cs"/>
                        </a:rPr>
                        <a:t>                                                   (..............................................................................................................)                               (..............................................................................................................)</a:t>
                      </a:r>
                      <a:endParaRPr lang="th-TH" sz="12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  <a:cs typeface="+mj-cs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202260">
                <a:tc>
                  <a:txBody>
                    <a:bodyPr/>
                    <a:lstStyle/>
                    <a:p>
                      <a:pPr algn="l" fontAlgn="b"/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2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  <a:cs typeface="+mj-cs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  <a:cs typeface="+mj-cs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  <a:cs typeface="+mj-cs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endParaRPr lang="th-TH" sz="12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  <a:cs typeface="+mj-cs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th-TH" sz="12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  <a:cs typeface="+mj-cs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4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  <a:cs typeface="+mj-cs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4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  <a:cs typeface="+mj-cs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4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  <a:cs typeface="+mj-cs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4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  <a:cs typeface="+mj-cs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4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  <a:cs typeface="+mj-cs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  <a:cs typeface="+mj-cs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Angsana New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78523">
                <a:tc gridSpan="15">
                  <a:txBody>
                    <a:bodyPr/>
                    <a:lstStyle/>
                    <a:p>
                      <a:pPr algn="l" fontAlgn="b"/>
                      <a:r>
                        <a:rPr lang="th-TH" sz="1200" u="none" strike="noStrike" dirty="0">
                          <a:effectLst/>
                          <a:cs typeface="+mj-cs"/>
                        </a:rPr>
                        <a:t>                                                                                       ผู้รับผิดชอบ                                                                                                                                   หัวหน้ากลุ่มงาน</a:t>
                      </a:r>
                      <a:endParaRPr lang="th-TH" sz="1200" b="1" i="0" u="none" strike="noStrike" dirty="0">
                        <a:solidFill>
                          <a:srgbClr val="000000"/>
                        </a:solidFill>
                        <a:effectLst/>
                        <a:latin typeface="Angsana New"/>
                        <a:cs typeface="+mj-cs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6131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4" name="ตัวแทนเนื้อหา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80512" cy="6858000"/>
          </a:xfrm>
        </p:spPr>
      </p:pic>
      <p:sp>
        <p:nvSpPr>
          <p:cNvPr id="9" name="ชื่อเรื่อง 1"/>
          <p:cNvSpPr txBox="1">
            <a:spLocks/>
          </p:cNvSpPr>
          <p:nvPr/>
        </p:nvSpPr>
        <p:spPr>
          <a:xfrm>
            <a:off x="107504" y="692696"/>
            <a:ext cx="108012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th-TH" sz="7200" b="1" spc="50" dirty="0" smtClean="0">
              <a:ln w="11430"/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Fah kwang" pitchFamily="2" charset="-34"/>
              <a:cs typeface="TH Fah kwang" pitchFamily="2" charset="-34"/>
            </a:endParaRPr>
          </a:p>
          <a:p>
            <a:endParaRPr lang="th-TH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H Fah kwang" pitchFamily="2" charset="-34"/>
              <a:cs typeface="TH Fah kwang" pitchFamily="2" charset="-34"/>
            </a:endParaRPr>
          </a:p>
        </p:txBody>
      </p:sp>
      <p:pic>
        <p:nvPicPr>
          <p:cNvPr id="13" name="รูปภาพ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237" t="51066" r="12003" b="20601"/>
          <a:stretch/>
        </p:blipFill>
        <p:spPr>
          <a:xfrm>
            <a:off x="6953935" y="4914900"/>
            <a:ext cx="2228850" cy="1943100"/>
          </a:xfrm>
          <a:prstGeom prst="rect">
            <a:avLst/>
          </a:prstGeom>
        </p:spPr>
      </p:pic>
      <p:sp>
        <p:nvSpPr>
          <p:cNvPr id="3" name="สี่เหลี่ยมผืนผ้า 2"/>
          <p:cNvSpPr/>
          <p:nvPr/>
        </p:nvSpPr>
        <p:spPr>
          <a:xfrm>
            <a:off x="179512" y="116632"/>
            <a:ext cx="6912768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800" b="1" u="sng" spc="50" dirty="0" smtClean="0">
                <a:ln w="11430"/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Fah kwang" pitchFamily="2" charset="-34"/>
                <a:cs typeface="TH Fah kwang" pitchFamily="2" charset="-34"/>
              </a:rPr>
              <a:t>กำหนดส่งตรวจและแก้ไข  ดังนี้</a:t>
            </a:r>
          </a:p>
          <a:p>
            <a:endParaRPr lang="th-TH" sz="2000" b="1" u="sng" spc="50" dirty="0" smtClean="0">
              <a:ln w="11430"/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Fah kwang" pitchFamily="2" charset="-34"/>
              <a:cs typeface="TH Fah kwang" pitchFamily="2" charset="-34"/>
            </a:endParaRPr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6433635"/>
              </p:ext>
            </p:extLst>
          </p:nvPr>
        </p:nvGraphicFramePr>
        <p:xfrm>
          <a:off x="251521" y="980728"/>
          <a:ext cx="8784975" cy="55799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28325"/>
                <a:gridCol w="2928325"/>
                <a:gridCol w="2928325"/>
              </a:tblGrid>
              <a:tr h="1404156">
                <a:tc>
                  <a:txBody>
                    <a:bodyPr/>
                    <a:lstStyle/>
                    <a:p>
                      <a:pPr algn="ctr"/>
                      <a:r>
                        <a:rPr lang="th-TH" sz="3600" dirty="0" smtClean="0">
                          <a:latin typeface="TH Fah kwang" pitchFamily="2" charset="-34"/>
                          <a:cs typeface="TH Fah kwang" pitchFamily="2" charset="-34"/>
                        </a:rPr>
                        <a:t>ส่งทะเบียนคุม</a:t>
                      </a:r>
                      <a:endParaRPr lang="th-TH" sz="3600" dirty="0">
                        <a:latin typeface="TH Fah kwang" pitchFamily="2" charset="-34"/>
                        <a:cs typeface="TH Fah kwang" pitchFamily="2" charset="-34"/>
                      </a:endParaRPr>
                    </a:p>
                  </a:txBody>
                  <a:tcPr>
                    <a:solidFill>
                      <a:srgbClr val="0066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600" dirty="0" smtClean="0">
                          <a:latin typeface="TH Fah kwang" pitchFamily="2" charset="-34"/>
                          <a:cs typeface="TH Fah kwang" pitchFamily="2" charset="-34"/>
                        </a:rPr>
                        <a:t>งานการเงินตรวจสอบ</a:t>
                      </a:r>
                      <a:endParaRPr lang="th-TH" sz="3600" dirty="0">
                        <a:latin typeface="TH Fah kwang" pitchFamily="2" charset="-34"/>
                        <a:cs typeface="TH Fah kwang" pitchFamily="2" charset="-34"/>
                      </a:endParaRPr>
                    </a:p>
                  </a:txBody>
                  <a:tcPr>
                    <a:solidFill>
                      <a:srgbClr val="0066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600" dirty="0" smtClean="0">
                          <a:latin typeface="TH Fah kwang" pitchFamily="2" charset="-34"/>
                          <a:cs typeface="TH Fah kwang" pitchFamily="2" charset="-34"/>
                        </a:rPr>
                        <a:t>กลุ่มงานแก้ไข</a:t>
                      </a:r>
                      <a:endParaRPr lang="th-TH" sz="3600" dirty="0">
                        <a:latin typeface="TH Fah kwang" pitchFamily="2" charset="-34"/>
                        <a:cs typeface="TH Fah kwang" pitchFamily="2" charset="-34"/>
                      </a:endParaRPr>
                    </a:p>
                  </a:txBody>
                  <a:tcPr>
                    <a:solidFill>
                      <a:srgbClr val="006600"/>
                    </a:solidFill>
                  </a:tcPr>
                </a:tc>
              </a:tr>
              <a:tr h="3996444"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solidFill>
                            <a:srgbClr val="0000CC"/>
                          </a:solidFill>
                          <a:latin typeface="TH Fah kwang" pitchFamily="2" charset="-34"/>
                          <a:cs typeface="TH Fah kwang" pitchFamily="2" charset="-34"/>
                        </a:rPr>
                        <a:t>   ให้กลุ่มงานส่งทะเบียนคุม</a:t>
                      </a:r>
                      <a:r>
                        <a:rPr lang="th-TH" sz="2400" b="1" baseline="0" dirty="0" smtClean="0">
                          <a:solidFill>
                            <a:srgbClr val="0000CC"/>
                          </a:solidFill>
                          <a:latin typeface="TH Fah kwang" pitchFamily="2" charset="-34"/>
                          <a:cs typeface="TH Fah kwang" pitchFamily="2" charset="-34"/>
                        </a:rPr>
                        <a:t> โดยสรุปการเบิกจ่าย ณ วันสิ้นเดือนของทุกเดือน ส่งตรวจสอบที่งานการเงินและบัญชี</a:t>
                      </a:r>
                    </a:p>
                    <a:p>
                      <a:pPr algn="ctr"/>
                      <a:r>
                        <a:rPr lang="th-TH" sz="2800" b="1" u="sng" baseline="0" dirty="0" smtClean="0">
                          <a:solidFill>
                            <a:srgbClr val="0000CC"/>
                          </a:solidFill>
                          <a:latin typeface="TH Fah kwang" pitchFamily="2" charset="-34"/>
                          <a:cs typeface="TH Fah kwang" pitchFamily="2" charset="-34"/>
                        </a:rPr>
                        <a:t>** ส่งเป็นเอกสาร **</a:t>
                      </a:r>
                      <a:endParaRPr lang="th-TH" sz="3600" b="1" u="sng" baseline="0" dirty="0" smtClean="0">
                        <a:solidFill>
                          <a:srgbClr val="0000CC"/>
                        </a:solidFill>
                        <a:latin typeface="TH Fah kwang" pitchFamily="2" charset="-34"/>
                        <a:cs typeface="TH Fah kwang" pitchFamily="2" charset="-34"/>
                      </a:endParaRPr>
                    </a:p>
                    <a:p>
                      <a:pPr algn="ctr"/>
                      <a:r>
                        <a:rPr lang="th-TH" sz="3200" b="1" baseline="0" dirty="0" smtClean="0">
                          <a:solidFill>
                            <a:srgbClr val="C00000"/>
                          </a:solidFill>
                          <a:latin typeface="TH Fah kwang" pitchFamily="2" charset="-34"/>
                          <a:cs typeface="TH Fah kwang" pitchFamily="2" charset="-34"/>
                        </a:rPr>
                        <a:t>**ภายในวันที่ 1-5 ของเดือนถัดไป**</a:t>
                      </a:r>
                      <a:endParaRPr lang="th-TH" sz="3200" b="1" dirty="0">
                        <a:solidFill>
                          <a:srgbClr val="C00000"/>
                        </a:solidFill>
                        <a:latin typeface="TH Fah kwang" pitchFamily="2" charset="-34"/>
                        <a:cs typeface="TH Fah kwang" pitchFamily="2" charset="-34"/>
                      </a:endParaRPr>
                    </a:p>
                  </a:txBody>
                  <a:tcP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solidFill>
                            <a:srgbClr val="0000CC"/>
                          </a:solidFill>
                          <a:latin typeface="TH Fah kwang" pitchFamily="2" charset="-34"/>
                          <a:cs typeface="TH Fah kwang" pitchFamily="2" charset="-34"/>
                        </a:rPr>
                        <a:t>   - </a:t>
                      </a:r>
                      <a:r>
                        <a:rPr lang="th-TH" sz="2400" b="1" baseline="0" dirty="0" smtClean="0">
                          <a:solidFill>
                            <a:srgbClr val="0000CC"/>
                          </a:solidFill>
                          <a:latin typeface="TH Fah kwang" pitchFamily="2" charset="-34"/>
                          <a:cs typeface="TH Fah kwang" pitchFamily="2" charset="-34"/>
                        </a:rPr>
                        <a:t> งานการเงินและบัญชีจะตรวจสอบการเบิก – จ่ายกับระบบ </a:t>
                      </a:r>
                      <a:r>
                        <a:rPr lang="en-US" sz="2400" b="1" baseline="0" dirty="0" smtClean="0">
                          <a:solidFill>
                            <a:srgbClr val="0000CC"/>
                          </a:solidFill>
                          <a:latin typeface="TH Fah kwang" pitchFamily="2" charset="-34"/>
                          <a:cs typeface="TH Fah kwang" pitchFamily="2" charset="-34"/>
                        </a:rPr>
                        <a:t>GFMIS </a:t>
                      </a:r>
                      <a:r>
                        <a:rPr lang="th-TH" sz="2400" b="1" baseline="0" dirty="0" smtClean="0">
                          <a:solidFill>
                            <a:srgbClr val="0000CC"/>
                          </a:solidFill>
                          <a:latin typeface="TH Fah kwang" pitchFamily="2" charset="-34"/>
                          <a:cs typeface="TH Fah kwang" pitchFamily="2" charset="-34"/>
                        </a:rPr>
                        <a:t>และจะแจ้งกลับไปที่กลุ่มงาน</a:t>
                      </a:r>
                    </a:p>
                    <a:p>
                      <a:endParaRPr lang="th-TH" sz="2400" b="1" baseline="0" dirty="0" smtClean="0">
                        <a:solidFill>
                          <a:srgbClr val="0000CC"/>
                        </a:solidFill>
                        <a:latin typeface="TH Fah kwang" pitchFamily="2" charset="-34"/>
                        <a:cs typeface="TH Fah kwang" pitchFamily="2" charset="-34"/>
                      </a:endParaRPr>
                    </a:p>
                    <a:p>
                      <a:pPr algn="ctr"/>
                      <a:r>
                        <a:rPr lang="th-TH" sz="3200" b="1" baseline="0" dirty="0" smtClean="0">
                          <a:solidFill>
                            <a:srgbClr val="C00000"/>
                          </a:solidFill>
                          <a:latin typeface="TH Fah kwang" pitchFamily="2" charset="-34"/>
                          <a:cs typeface="TH Fah kwang" pitchFamily="2" charset="-34"/>
                        </a:rPr>
                        <a:t>**ภายใน</a:t>
                      </a:r>
                    </a:p>
                    <a:p>
                      <a:pPr algn="ctr"/>
                      <a:r>
                        <a:rPr lang="th-TH" sz="3200" b="1" baseline="0" dirty="0" smtClean="0">
                          <a:solidFill>
                            <a:srgbClr val="C00000"/>
                          </a:solidFill>
                          <a:latin typeface="TH Fah kwang" pitchFamily="2" charset="-34"/>
                          <a:cs typeface="TH Fah kwang" pitchFamily="2" charset="-34"/>
                        </a:rPr>
                        <a:t>วันที่ 6-10 **</a:t>
                      </a:r>
                      <a:endParaRPr lang="th-TH" sz="3200" b="1" dirty="0" smtClean="0">
                        <a:solidFill>
                          <a:srgbClr val="C00000"/>
                        </a:solidFill>
                        <a:latin typeface="TH Fah kwang" pitchFamily="2" charset="-34"/>
                        <a:cs typeface="TH Fah kwang" pitchFamily="2" charset="-34"/>
                      </a:endParaRPr>
                    </a:p>
                    <a:p>
                      <a:pPr algn="ctr"/>
                      <a:r>
                        <a:rPr lang="th-TH" sz="2800" b="1" baseline="0" dirty="0" smtClean="0">
                          <a:solidFill>
                            <a:srgbClr val="C00000"/>
                          </a:solidFill>
                          <a:latin typeface="TH Fah kwang" pitchFamily="2" charset="-34"/>
                          <a:cs typeface="TH Fah kwang" pitchFamily="2" charset="-34"/>
                        </a:rPr>
                        <a:t>ถูกต้อง</a:t>
                      </a:r>
                      <a:endParaRPr lang="th-TH" sz="2800" b="1" dirty="0" smtClean="0">
                        <a:solidFill>
                          <a:srgbClr val="C00000"/>
                        </a:solidFill>
                        <a:latin typeface="TH Fah kwang" pitchFamily="2" charset="-34"/>
                        <a:cs typeface="TH Fah kwang" pitchFamily="2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baseline="0" dirty="0" smtClean="0">
                          <a:solidFill>
                            <a:srgbClr val="C00000"/>
                          </a:solidFill>
                          <a:latin typeface="TH Fah kwang" pitchFamily="2" charset="-34"/>
                          <a:cs typeface="TH Fah kwang" pitchFamily="2" charset="-34"/>
                        </a:rPr>
                        <a:t>   ไม่ถูกต้อง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baseline="0" dirty="0" smtClean="0">
                          <a:solidFill>
                            <a:srgbClr val="C00000"/>
                          </a:solidFill>
                          <a:latin typeface="TH Fah kwang" pitchFamily="2" charset="-34"/>
                          <a:cs typeface="TH Fah kwang" pitchFamily="2" charset="-34"/>
                        </a:rPr>
                        <a:t>      </a:t>
                      </a:r>
                      <a:r>
                        <a:rPr lang="th-TH" sz="2400" b="1" baseline="0" dirty="0" smtClean="0">
                          <a:solidFill>
                            <a:srgbClr val="C00000"/>
                          </a:solidFill>
                          <a:latin typeface="TH Fah kwang" pitchFamily="2" charset="-34"/>
                          <a:cs typeface="TH Fah kwang" pitchFamily="2" charset="-34"/>
                        </a:rPr>
                        <a:t>(ดำเนินการแก้ไข)</a:t>
                      </a:r>
                      <a:endParaRPr lang="th-TH" sz="2400" b="1" dirty="0" smtClean="0">
                        <a:solidFill>
                          <a:srgbClr val="C00000"/>
                        </a:solidFill>
                        <a:latin typeface="TH Fah kwang" pitchFamily="2" charset="-34"/>
                        <a:cs typeface="TH Fah kwang" pitchFamily="2" charset="-34"/>
                      </a:endParaRPr>
                    </a:p>
                  </a:txBody>
                  <a:tcP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solidFill>
                            <a:srgbClr val="0000CC"/>
                          </a:solidFill>
                          <a:latin typeface="TH Fah kwang" pitchFamily="2" charset="-34"/>
                          <a:cs typeface="TH Fah kwang" pitchFamily="2" charset="-34"/>
                        </a:rPr>
                        <a:t>  - </a:t>
                      </a:r>
                      <a:r>
                        <a:rPr lang="th-TH" sz="2400" b="1" baseline="0" dirty="0" smtClean="0">
                          <a:solidFill>
                            <a:srgbClr val="0000CC"/>
                          </a:solidFill>
                          <a:latin typeface="TH Fah kwang" pitchFamily="2" charset="-34"/>
                          <a:cs typeface="TH Fah kwang" pitchFamily="2" charset="-34"/>
                        </a:rPr>
                        <a:t> เมื่อกลุ่มงานได้รับแจ้งการตรวจสอบแล้ว</a:t>
                      </a:r>
                    </a:p>
                    <a:p>
                      <a:r>
                        <a:rPr lang="th-TH" sz="2400" b="1" baseline="0" dirty="0" smtClean="0">
                          <a:solidFill>
                            <a:srgbClr val="0000CC"/>
                          </a:solidFill>
                          <a:latin typeface="TH Fah kwang" pitchFamily="2" charset="-34"/>
                          <a:cs typeface="TH Fah kwang" pitchFamily="2" charset="-34"/>
                        </a:rPr>
                        <a:t>ถ้าไม่ถูกต้องให้ดำเนินการแก้ไขให้เสร็จ</a:t>
                      </a:r>
                    </a:p>
                    <a:p>
                      <a:endParaRPr lang="th-TH" sz="2400" b="1" baseline="0" dirty="0" smtClean="0">
                        <a:solidFill>
                          <a:srgbClr val="0000CC"/>
                        </a:solidFill>
                        <a:latin typeface="TH Fah kwang" pitchFamily="2" charset="-34"/>
                        <a:cs typeface="TH Fah kwang" pitchFamily="2" charset="-34"/>
                      </a:endParaRPr>
                    </a:p>
                    <a:p>
                      <a:pPr algn="ctr"/>
                      <a:r>
                        <a:rPr lang="th-TH" sz="3200" b="1" baseline="0" dirty="0" smtClean="0">
                          <a:solidFill>
                            <a:srgbClr val="C00000"/>
                          </a:solidFill>
                          <a:latin typeface="TH Fah kwang" pitchFamily="2" charset="-34"/>
                          <a:cs typeface="TH Fah kwang" pitchFamily="2" charset="-34"/>
                        </a:rPr>
                        <a:t>**ภายใน</a:t>
                      </a:r>
                    </a:p>
                    <a:p>
                      <a:pPr algn="ctr"/>
                      <a:r>
                        <a:rPr lang="th-TH" sz="3200" b="1" baseline="0" dirty="0" smtClean="0">
                          <a:solidFill>
                            <a:srgbClr val="C00000"/>
                          </a:solidFill>
                          <a:latin typeface="TH Fah kwang" pitchFamily="2" charset="-34"/>
                          <a:cs typeface="TH Fah kwang" pitchFamily="2" charset="-34"/>
                        </a:rPr>
                        <a:t>วันที่ 11-15**</a:t>
                      </a:r>
                      <a:endParaRPr lang="th-TH" sz="3200" b="1" dirty="0" smtClean="0">
                        <a:solidFill>
                          <a:srgbClr val="C00000"/>
                        </a:solidFill>
                        <a:latin typeface="TH Fah kwang" pitchFamily="2" charset="-34"/>
                        <a:cs typeface="TH Fah kwang" pitchFamily="2" charset="-34"/>
                      </a:endParaRPr>
                    </a:p>
                  </a:txBody>
                  <a:tcPr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sp>
        <p:nvSpPr>
          <p:cNvPr id="12" name="สี่เหลี่ยมผืนผ้า 11"/>
          <p:cNvSpPr/>
          <p:nvPr/>
        </p:nvSpPr>
        <p:spPr>
          <a:xfrm>
            <a:off x="331912" y="5150802"/>
            <a:ext cx="691276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th-TH" sz="6000" b="1" u="sng" spc="50" dirty="0" smtClean="0">
              <a:ln w="11430"/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Fah kwang" pitchFamily="2" charset="-34"/>
              <a:cs typeface="TH Fah kwang" pitchFamily="2" charset="-34"/>
            </a:endParaRPr>
          </a:p>
          <a:p>
            <a:endParaRPr lang="th-TH" b="1" u="sng" spc="50" dirty="0" smtClean="0">
              <a:ln w="11430"/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3784104" y="5733256"/>
            <a:ext cx="296416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3779912" y="6093296"/>
            <a:ext cx="296416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49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4" name="ตัวแทนเนื้อหา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80512" cy="6858000"/>
          </a:xfrm>
        </p:spPr>
      </p:pic>
      <p:sp>
        <p:nvSpPr>
          <p:cNvPr id="9" name="ชื่อเรื่อง 1"/>
          <p:cNvSpPr txBox="1">
            <a:spLocks/>
          </p:cNvSpPr>
          <p:nvPr/>
        </p:nvSpPr>
        <p:spPr>
          <a:xfrm>
            <a:off x="107504" y="692696"/>
            <a:ext cx="108012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th-TH" sz="7200" b="1" spc="50" dirty="0" smtClean="0">
              <a:ln w="11430"/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Fah kwang" pitchFamily="2" charset="-34"/>
              <a:cs typeface="TH Fah kwang" pitchFamily="2" charset="-34"/>
            </a:endParaRPr>
          </a:p>
          <a:p>
            <a:endParaRPr lang="th-TH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H Fah kwang" pitchFamily="2" charset="-34"/>
              <a:cs typeface="TH Fah kwang" pitchFamily="2" charset="-34"/>
            </a:endParaRPr>
          </a:p>
        </p:txBody>
      </p:sp>
      <p:pic>
        <p:nvPicPr>
          <p:cNvPr id="13" name="รูปภาพ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237" t="51066" r="12003" b="20601"/>
          <a:stretch/>
        </p:blipFill>
        <p:spPr>
          <a:xfrm>
            <a:off x="6953935" y="4914900"/>
            <a:ext cx="2228850" cy="1943100"/>
          </a:xfrm>
          <a:prstGeom prst="rect">
            <a:avLst/>
          </a:prstGeom>
        </p:spPr>
      </p:pic>
      <p:sp>
        <p:nvSpPr>
          <p:cNvPr id="12" name="สี่เหลี่ยมผืนผ้า 11"/>
          <p:cNvSpPr/>
          <p:nvPr/>
        </p:nvSpPr>
        <p:spPr>
          <a:xfrm>
            <a:off x="331912" y="5150802"/>
            <a:ext cx="691276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th-TH" sz="6000" b="1" u="sng" spc="50" dirty="0" smtClean="0">
              <a:ln w="11430"/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Fah kwang" pitchFamily="2" charset="-34"/>
              <a:cs typeface="TH Fah kwang" pitchFamily="2" charset="-34"/>
            </a:endParaRPr>
          </a:p>
          <a:p>
            <a:endParaRPr lang="th-TH" b="1" u="sng" spc="50" dirty="0" smtClean="0">
              <a:ln w="11430"/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10" name="ชื่อเรื่อง 1"/>
          <p:cNvSpPr txBox="1">
            <a:spLocks/>
          </p:cNvSpPr>
          <p:nvPr/>
        </p:nvSpPr>
        <p:spPr>
          <a:xfrm>
            <a:off x="251520" y="1628800"/>
            <a:ext cx="8931265" cy="42484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th-TH" b="1" spc="50" dirty="0" smtClean="0">
                <a:ln w="11430"/>
                <a:solidFill>
                  <a:srgbClr val="0000CC"/>
                </a:solidFill>
                <a:latin typeface="TH Fah kwang" pitchFamily="2" charset="-34"/>
                <a:cs typeface="TH Fah kwang" pitchFamily="2" charset="-34"/>
              </a:rPr>
              <a:t>   ให้เจ้าหน้าที่ผู้รับผิดชอบตัดยอด </a:t>
            </a:r>
          </a:p>
          <a:p>
            <a:pPr algn="l"/>
            <a:r>
              <a:rPr lang="th-TH" b="1" spc="50" dirty="0" smtClean="0">
                <a:ln w="11430"/>
                <a:solidFill>
                  <a:srgbClr val="0000CC"/>
                </a:solidFill>
                <a:latin typeface="TH Fah kwang" pitchFamily="2" charset="-34"/>
                <a:cs typeface="TH Fah kwang" pitchFamily="2" charset="-34"/>
              </a:rPr>
              <a:t>การเบิก – จ่าย ก่อนส่งงานการเงินและบัญชี ดังนี้</a:t>
            </a:r>
          </a:p>
          <a:p>
            <a:pPr algn="l"/>
            <a:r>
              <a:rPr lang="th-TH" sz="3600" b="1" spc="50" dirty="0">
                <a:ln w="11430"/>
                <a:solidFill>
                  <a:srgbClr val="0000CC"/>
                </a:solidFill>
                <a:latin typeface="TH Fah kwang" pitchFamily="2" charset="-34"/>
                <a:cs typeface="TH Fah kwang" pitchFamily="2" charset="-34"/>
              </a:rPr>
              <a:t> </a:t>
            </a:r>
            <a:r>
              <a:rPr lang="th-TH" sz="3600" b="1" spc="50" dirty="0" smtClean="0">
                <a:ln w="11430"/>
                <a:solidFill>
                  <a:srgbClr val="0000CC"/>
                </a:solidFill>
                <a:latin typeface="TH Fah kwang" pitchFamily="2" charset="-34"/>
                <a:cs typeface="TH Fah kwang" pitchFamily="2" charset="-34"/>
              </a:rPr>
              <a:t>      1.หลักฐานการเบิก – จ่าย ตัดยอด </a:t>
            </a:r>
            <a:r>
              <a:rPr lang="th-TH" sz="3600" b="1" u="sng" spc="50" dirty="0" smtClean="0">
                <a:ln w="11430"/>
                <a:solidFill>
                  <a:srgbClr val="C00000"/>
                </a:solidFill>
                <a:latin typeface="TH Fah kwang" pitchFamily="2" charset="-34"/>
                <a:cs typeface="TH Fah kwang" pitchFamily="2" charset="-34"/>
              </a:rPr>
              <a:t>เมื่อหลักฐานผ่านการอนุมัติจากนายแพทย์ </a:t>
            </a:r>
            <a:r>
              <a:rPr lang="th-TH" sz="3600" b="1" u="sng" spc="50" dirty="0" err="1" smtClean="0">
                <a:ln w="11430"/>
                <a:solidFill>
                  <a:srgbClr val="C00000"/>
                </a:solidFill>
                <a:latin typeface="TH Fah kwang" pitchFamily="2" charset="-34"/>
                <a:cs typeface="TH Fah kwang" pitchFamily="2" charset="-34"/>
              </a:rPr>
              <a:t>สสจ</a:t>
            </a:r>
            <a:r>
              <a:rPr lang="th-TH" sz="3600" b="1" u="sng" spc="50" dirty="0" smtClean="0">
                <a:ln w="11430"/>
                <a:solidFill>
                  <a:srgbClr val="C00000"/>
                </a:solidFill>
                <a:latin typeface="TH Fah kwang" pitchFamily="2" charset="-34"/>
                <a:cs typeface="TH Fah kwang" pitchFamily="2" charset="-34"/>
              </a:rPr>
              <a:t>.แล้ว</a:t>
            </a:r>
            <a:r>
              <a:rPr lang="th-TH" sz="3600" b="1" u="sng" spc="50" dirty="0" smtClean="0">
                <a:ln w="11430"/>
                <a:solidFill>
                  <a:srgbClr val="0000CC"/>
                </a:solidFill>
                <a:latin typeface="TH Fah kwang" pitchFamily="2" charset="-34"/>
                <a:cs typeface="TH Fah kwang" pitchFamily="2" charset="-34"/>
              </a:rPr>
              <a:t> </a:t>
            </a:r>
          </a:p>
          <a:p>
            <a:pPr algn="l"/>
            <a:r>
              <a:rPr lang="th-TH" sz="3600" b="1" spc="50" dirty="0" smtClean="0">
                <a:ln w="11430"/>
                <a:solidFill>
                  <a:srgbClr val="0000CC"/>
                </a:solidFill>
                <a:latin typeface="TH Fah kwang" pitchFamily="2" charset="-34"/>
                <a:cs typeface="TH Fah kwang" pitchFamily="2" charset="-34"/>
              </a:rPr>
              <a:t>       2.เงินยืม ตัดยอด </a:t>
            </a:r>
            <a:r>
              <a:rPr lang="th-TH" sz="3600" b="1" u="sng" spc="50" dirty="0" smtClean="0">
                <a:ln w="11430"/>
                <a:solidFill>
                  <a:srgbClr val="C00000"/>
                </a:solidFill>
                <a:latin typeface="TH Fah kwang" pitchFamily="2" charset="-34"/>
                <a:cs typeface="TH Fah kwang" pitchFamily="2" charset="-34"/>
              </a:rPr>
              <a:t>เมื่อส่งตรวจเงินยืม</a:t>
            </a:r>
          </a:p>
        </p:txBody>
      </p:sp>
      <p:pic>
        <p:nvPicPr>
          <p:cNvPr id="14" name="รูปภาพ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17807" y="0"/>
            <a:ext cx="9900592" cy="1916832"/>
          </a:xfrm>
          <a:prstGeom prst="rect">
            <a:avLst/>
          </a:prstGeom>
        </p:spPr>
      </p:pic>
      <p:sp>
        <p:nvSpPr>
          <p:cNvPr id="15" name="ชื่อเรื่อง 1"/>
          <p:cNvSpPr txBox="1">
            <a:spLocks/>
          </p:cNvSpPr>
          <p:nvPr/>
        </p:nvSpPr>
        <p:spPr>
          <a:xfrm>
            <a:off x="-468560" y="584684"/>
            <a:ext cx="8228914" cy="6120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400" b="1" spc="50" dirty="0">
                <a:ln w="11430"/>
                <a:solidFill>
                  <a:srgbClr val="C00000"/>
                </a:solidFill>
                <a:latin typeface="TH Fah kwang" pitchFamily="2" charset="-34"/>
                <a:cs typeface="TH Fah kwang" pitchFamily="2" charset="-34"/>
              </a:rPr>
              <a:t>3</a:t>
            </a:r>
            <a:r>
              <a:rPr lang="th-TH" sz="5400" b="1" spc="50" dirty="0" smtClean="0">
                <a:ln w="11430"/>
                <a:solidFill>
                  <a:srgbClr val="C00000"/>
                </a:solidFill>
                <a:latin typeface="TH Fah kwang" pitchFamily="2" charset="-34"/>
                <a:cs typeface="TH Fah kwang" pitchFamily="2" charset="-34"/>
              </a:rPr>
              <a:t>.การตัดยอดการเบิก - จ่าย</a:t>
            </a:r>
            <a:endParaRPr lang="th-TH" sz="4800" b="1" spc="50" dirty="0" smtClean="0">
              <a:ln w="11430"/>
              <a:solidFill>
                <a:srgbClr val="C00000"/>
              </a:solidFill>
              <a:latin typeface="TH Fah kwang" pitchFamily="2" charset="-34"/>
              <a:cs typeface="TH Fah kwang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84125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ตัวแทนเนื้อหา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80512" cy="6858000"/>
          </a:xfrm>
        </p:spPr>
      </p:pic>
      <p:sp>
        <p:nvSpPr>
          <p:cNvPr id="7" name="สี่เหลี่ยมผืนผ้ามุมมน 6"/>
          <p:cNvSpPr/>
          <p:nvPr/>
        </p:nvSpPr>
        <p:spPr>
          <a:xfrm>
            <a:off x="251520" y="1751325"/>
            <a:ext cx="8640960" cy="4413979"/>
          </a:xfrm>
          <a:prstGeom prst="roundRect">
            <a:avLst/>
          </a:prstGeom>
          <a:noFill/>
          <a:ln w="38100" cmpd="sng">
            <a:solidFill>
              <a:schemeClr val="tx1"/>
            </a:solidFill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6" name="รูปภาพ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6592" y="-27384"/>
            <a:ext cx="9900592" cy="1556792"/>
          </a:xfrm>
          <a:prstGeom prst="rect">
            <a:avLst/>
          </a:prstGeom>
        </p:spPr>
      </p:pic>
      <p:sp>
        <p:nvSpPr>
          <p:cNvPr id="9" name="ชื่อเรื่อง 1"/>
          <p:cNvSpPr txBox="1">
            <a:spLocks/>
          </p:cNvSpPr>
          <p:nvPr/>
        </p:nvSpPr>
        <p:spPr>
          <a:xfrm>
            <a:off x="107504" y="692696"/>
            <a:ext cx="108012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th-TH" sz="7200" b="1" spc="50" dirty="0" smtClean="0">
              <a:ln w="11430"/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Fah kwang" pitchFamily="2" charset="-34"/>
              <a:cs typeface="TH Fah kwang" pitchFamily="2" charset="-34"/>
            </a:endParaRPr>
          </a:p>
          <a:p>
            <a:endParaRPr lang="th-TH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H Fah kwang" pitchFamily="2" charset="-34"/>
              <a:cs typeface="TH Fah kwang" pitchFamily="2" charset="-34"/>
            </a:endParaRPr>
          </a:p>
        </p:txBody>
      </p:sp>
      <p:pic>
        <p:nvPicPr>
          <p:cNvPr id="13" name="รูปภาพ 1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237" t="51066" r="12003" b="20601"/>
          <a:stretch/>
        </p:blipFill>
        <p:spPr>
          <a:xfrm>
            <a:off x="7149260" y="5085184"/>
            <a:ext cx="2033525" cy="1772816"/>
          </a:xfrm>
          <a:prstGeom prst="rect">
            <a:avLst/>
          </a:prstGeom>
        </p:spPr>
      </p:pic>
      <p:sp>
        <p:nvSpPr>
          <p:cNvPr id="12" name="ชื่อเรื่อง 1"/>
          <p:cNvSpPr txBox="1">
            <a:spLocks/>
          </p:cNvSpPr>
          <p:nvPr/>
        </p:nvSpPr>
        <p:spPr>
          <a:xfrm>
            <a:off x="-324544" y="404664"/>
            <a:ext cx="8228914" cy="6120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400" b="1" spc="50" dirty="0" smtClean="0">
                <a:ln w="11430"/>
                <a:solidFill>
                  <a:srgbClr val="C00000"/>
                </a:solidFill>
                <a:latin typeface="TH Fah kwang" pitchFamily="2" charset="-34"/>
                <a:cs typeface="TH Fah kwang" pitchFamily="2" charset="-34"/>
              </a:rPr>
              <a:t>4. กรณีไม่สามารถเบิกจ่ายได้</a:t>
            </a:r>
            <a:endParaRPr lang="th-TH" sz="4800" b="1" spc="50" dirty="0" smtClean="0">
              <a:ln w="11430"/>
              <a:solidFill>
                <a:srgbClr val="C00000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395536" y="2060848"/>
            <a:ext cx="8856984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800" b="1" spc="50" dirty="0" smtClean="0">
                <a:ln w="11430"/>
                <a:solidFill>
                  <a:srgbClr val="0000CC"/>
                </a:solidFill>
                <a:latin typeface="TH Fah kwang" pitchFamily="2" charset="-34"/>
                <a:cs typeface="TH Fah kwang" pitchFamily="2" charset="-34"/>
              </a:rPr>
              <a:t>	1.ใบตัดยอด มียอดที่ได้รับจัดสรร</a:t>
            </a:r>
          </a:p>
          <a:p>
            <a:r>
              <a:rPr lang="th-TH" sz="3800" b="1" spc="50" dirty="0" smtClean="0">
                <a:ln w="11430"/>
                <a:solidFill>
                  <a:srgbClr val="0000CC"/>
                </a:solidFill>
                <a:latin typeface="TH Fah kwang" pitchFamily="2" charset="-34"/>
                <a:cs typeface="TH Fah kwang" pitchFamily="2" charset="-34"/>
              </a:rPr>
              <a:t>/ชื่อโครงการ ที่ไม่ตรงกับทะเบียนคุม</a:t>
            </a:r>
            <a:endParaRPr lang="th-TH" sz="3800" b="1" spc="50" dirty="0">
              <a:ln w="11430"/>
              <a:solidFill>
                <a:srgbClr val="0000CC"/>
              </a:solidFill>
              <a:latin typeface="TH Fah kwang" pitchFamily="2" charset="-34"/>
              <a:cs typeface="TH Fah kwang" pitchFamily="2" charset="-34"/>
            </a:endParaRPr>
          </a:p>
          <a:p>
            <a:r>
              <a:rPr lang="th-TH" sz="3800" b="1" spc="50" dirty="0" smtClean="0">
                <a:ln w="11430"/>
                <a:solidFill>
                  <a:srgbClr val="0000CC"/>
                </a:solidFill>
                <a:latin typeface="TH Fah kwang" pitchFamily="2" charset="-34"/>
                <a:cs typeface="TH Fah kwang" pitchFamily="2" charset="-34"/>
              </a:rPr>
              <a:t>	2. ไม่ผ่านการตรวจสอบจากผู้รับผิดชอบ</a:t>
            </a:r>
          </a:p>
          <a:p>
            <a:r>
              <a:rPr lang="th-TH" sz="3800" b="1" spc="50" dirty="0" smtClean="0">
                <a:ln w="11430"/>
                <a:solidFill>
                  <a:srgbClr val="0000CC"/>
                </a:solidFill>
                <a:latin typeface="TH Fah kwang" pitchFamily="2" charset="-34"/>
                <a:cs typeface="TH Fah kwang" pitchFamily="2" charset="-34"/>
              </a:rPr>
              <a:t>คุมงบประมาณ </a:t>
            </a:r>
            <a:r>
              <a:rPr lang="th-TH" sz="3800" b="1" spc="50" dirty="0" smtClean="0">
                <a:ln w="11430"/>
                <a:solidFill>
                  <a:srgbClr val="C00000"/>
                </a:solidFill>
                <a:latin typeface="TH Fah kwang" pitchFamily="2" charset="-34"/>
                <a:cs typeface="TH Fah kwang" pitchFamily="2" charset="-34"/>
              </a:rPr>
              <a:t>(ส่วนที่ 2 )</a:t>
            </a:r>
          </a:p>
          <a:p>
            <a:r>
              <a:rPr lang="th-TH" sz="3800" b="1" spc="50" dirty="0" smtClean="0">
                <a:ln w="11430"/>
                <a:solidFill>
                  <a:srgbClr val="0000CC"/>
                </a:solidFill>
                <a:latin typeface="TH Fah kwang" pitchFamily="2" charset="-34"/>
                <a:cs typeface="TH Fah kwang" pitchFamily="2" charset="-34"/>
              </a:rPr>
              <a:t>	3.ไม่ส่งทะเบียนคุมมาตรวจสอบประจำเดือน</a:t>
            </a:r>
          </a:p>
          <a:p>
            <a:r>
              <a:rPr lang="th-TH" sz="3800" b="1" spc="50" dirty="0" smtClean="0">
                <a:ln w="11430"/>
                <a:solidFill>
                  <a:srgbClr val="0000CC"/>
                </a:solidFill>
                <a:latin typeface="TH Fah kwang" pitchFamily="2" charset="-34"/>
                <a:cs typeface="TH Fah kwang" pitchFamily="2" charset="-34"/>
              </a:rPr>
              <a:t>	4.ไม่ดำเนินการแก้ไขให้ถูกต้องภายในเดือน</a:t>
            </a:r>
          </a:p>
        </p:txBody>
      </p:sp>
    </p:spTree>
    <p:extLst>
      <p:ext uri="{BB962C8B-B14F-4D97-AF65-F5344CB8AC3E}">
        <p14:creationId xmlns:p14="http://schemas.microsoft.com/office/powerpoint/2010/main" val="3989550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ตัวแทนเนื้อหา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80512" cy="6858000"/>
          </a:xfrm>
        </p:spPr>
      </p:pic>
      <p:pic>
        <p:nvPicPr>
          <p:cNvPr id="6" name="รูปภาพ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6592" y="-27384"/>
            <a:ext cx="9900592" cy="1044116"/>
          </a:xfrm>
          <a:prstGeom prst="rect">
            <a:avLst/>
          </a:prstGeom>
        </p:spPr>
      </p:pic>
      <p:sp>
        <p:nvSpPr>
          <p:cNvPr id="9" name="ชื่อเรื่อง 1"/>
          <p:cNvSpPr txBox="1">
            <a:spLocks/>
          </p:cNvSpPr>
          <p:nvPr/>
        </p:nvSpPr>
        <p:spPr>
          <a:xfrm>
            <a:off x="107504" y="692696"/>
            <a:ext cx="108012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th-TH" sz="7200" b="1" spc="50" dirty="0" smtClean="0">
              <a:ln w="11430"/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Fah kwang" pitchFamily="2" charset="-34"/>
              <a:cs typeface="TH Fah kwang" pitchFamily="2" charset="-34"/>
            </a:endParaRPr>
          </a:p>
          <a:p>
            <a:endParaRPr lang="th-TH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H Fah kwang" pitchFamily="2" charset="-34"/>
              <a:cs typeface="TH Fah kwang" pitchFamily="2" charset="-34"/>
            </a:endParaRPr>
          </a:p>
        </p:txBody>
      </p:sp>
      <p:pic>
        <p:nvPicPr>
          <p:cNvPr id="13" name="รูปภาพ 1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237" t="51066" r="12003" b="20601"/>
          <a:stretch/>
        </p:blipFill>
        <p:spPr>
          <a:xfrm>
            <a:off x="7149260" y="5085184"/>
            <a:ext cx="2033525" cy="1772816"/>
          </a:xfrm>
          <a:prstGeom prst="rect">
            <a:avLst/>
          </a:prstGeom>
        </p:spPr>
      </p:pic>
      <p:sp>
        <p:nvSpPr>
          <p:cNvPr id="12" name="ชื่อเรื่อง 1"/>
          <p:cNvSpPr txBox="1">
            <a:spLocks/>
          </p:cNvSpPr>
          <p:nvPr/>
        </p:nvSpPr>
        <p:spPr>
          <a:xfrm>
            <a:off x="-560570" y="188640"/>
            <a:ext cx="8228914" cy="6120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4800" b="1" spc="50" dirty="0" smtClean="0">
                <a:ln w="11430"/>
                <a:solidFill>
                  <a:srgbClr val="C00000"/>
                </a:solidFill>
                <a:latin typeface="TH Fah kwang" pitchFamily="2" charset="-34"/>
                <a:cs typeface="TH Fah kwang" pitchFamily="2" charset="-34"/>
              </a:rPr>
              <a:t>แบบฟอร์มการตัดยอดเบิก - จ่าย</a:t>
            </a:r>
            <a:endParaRPr lang="th-TH" b="1" spc="50" dirty="0" smtClean="0">
              <a:ln w="11430"/>
              <a:solidFill>
                <a:srgbClr val="C00000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8" name="ชื่อเรื่อง 1"/>
          <p:cNvSpPr txBox="1">
            <a:spLocks/>
          </p:cNvSpPr>
          <p:nvPr/>
        </p:nvSpPr>
        <p:spPr>
          <a:xfrm>
            <a:off x="231518" y="1052736"/>
            <a:ext cx="8228914" cy="6120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th-TH" sz="3200" b="1" u="sng" spc="50" dirty="0">
                <a:ln w="11430"/>
                <a:solidFill>
                  <a:srgbClr val="0000CC"/>
                </a:solidFill>
                <a:latin typeface="TH Fah kwang" pitchFamily="2" charset="-34"/>
                <a:cs typeface="TH Fah kwang" pitchFamily="2" charset="-34"/>
              </a:rPr>
              <a:t>ส่วนที่ 1  ผู้รับผิดชอบโครงการ</a:t>
            </a:r>
            <a:endParaRPr lang="th-TH" sz="2800" b="1" u="sng" spc="50" dirty="0" smtClean="0">
              <a:ln w="11430"/>
              <a:solidFill>
                <a:srgbClr val="0000CC"/>
              </a:solidFill>
              <a:latin typeface="TH Fah kwang" pitchFamily="2" charset="-34"/>
              <a:cs typeface="TH Fah kwang" pitchFamily="2" charset="-34"/>
            </a:endParaRPr>
          </a:p>
        </p:txBody>
      </p:sp>
      <p:pic>
        <p:nvPicPr>
          <p:cNvPr id="10" name="รูปภาพ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" t="5518" r="-219" b="58957"/>
          <a:stretch/>
        </p:blipFill>
        <p:spPr>
          <a:xfrm>
            <a:off x="179512" y="1828800"/>
            <a:ext cx="8774235" cy="4765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8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ตัวแทนเนื้อหา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80512" cy="6858000"/>
          </a:xfrm>
        </p:spPr>
      </p:pic>
      <p:pic>
        <p:nvPicPr>
          <p:cNvPr id="6" name="รูปภาพ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6592" y="-27384"/>
            <a:ext cx="9900592" cy="1044116"/>
          </a:xfrm>
          <a:prstGeom prst="rect">
            <a:avLst/>
          </a:prstGeom>
        </p:spPr>
      </p:pic>
      <p:sp>
        <p:nvSpPr>
          <p:cNvPr id="9" name="ชื่อเรื่อง 1"/>
          <p:cNvSpPr txBox="1">
            <a:spLocks/>
          </p:cNvSpPr>
          <p:nvPr/>
        </p:nvSpPr>
        <p:spPr>
          <a:xfrm>
            <a:off x="107504" y="692696"/>
            <a:ext cx="108012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th-TH" sz="7200" b="1" spc="50" dirty="0" smtClean="0">
              <a:ln w="11430"/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Fah kwang" pitchFamily="2" charset="-34"/>
              <a:cs typeface="TH Fah kwang" pitchFamily="2" charset="-34"/>
            </a:endParaRPr>
          </a:p>
          <a:p>
            <a:endParaRPr lang="th-TH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H Fah kwang" pitchFamily="2" charset="-34"/>
              <a:cs typeface="TH Fah kwang" pitchFamily="2" charset="-34"/>
            </a:endParaRPr>
          </a:p>
        </p:txBody>
      </p:sp>
      <p:pic>
        <p:nvPicPr>
          <p:cNvPr id="13" name="รูปภาพ 1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237" t="51066" r="12003" b="20601"/>
          <a:stretch/>
        </p:blipFill>
        <p:spPr>
          <a:xfrm>
            <a:off x="7149260" y="5085184"/>
            <a:ext cx="2033525" cy="1772816"/>
          </a:xfrm>
          <a:prstGeom prst="rect">
            <a:avLst/>
          </a:prstGeom>
        </p:spPr>
      </p:pic>
      <p:sp>
        <p:nvSpPr>
          <p:cNvPr id="7" name="ชื่อเรื่อง 1"/>
          <p:cNvSpPr txBox="1">
            <a:spLocks/>
          </p:cNvSpPr>
          <p:nvPr/>
        </p:nvSpPr>
        <p:spPr>
          <a:xfrm>
            <a:off x="231518" y="1052736"/>
            <a:ext cx="8228914" cy="6120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th-TH" sz="3200" b="1" u="sng" spc="50" dirty="0">
                <a:ln w="11430"/>
                <a:solidFill>
                  <a:srgbClr val="0000CC"/>
                </a:solidFill>
                <a:latin typeface="TH Fah kwang" pitchFamily="2" charset="-34"/>
                <a:cs typeface="TH Fah kwang" pitchFamily="2" charset="-34"/>
              </a:rPr>
              <a:t>ส่วนที่ 2 ผู้รับผิดชอบคุมงบประมาณ</a:t>
            </a:r>
            <a:endParaRPr lang="th-TH" sz="2800" b="1" u="sng" spc="50" dirty="0" smtClean="0">
              <a:ln w="11430"/>
              <a:solidFill>
                <a:srgbClr val="0000CC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10" name="ชื่อเรื่อง 1"/>
          <p:cNvSpPr txBox="1">
            <a:spLocks/>
          </p:cNvSpPr>
          <p:nvPr/>
        </p:nvSpPr>
        <p:spPr>
          <a:xfrm>
            <a:off x="-396552" y="188640"/>
            <a:ext cx="8228914" cy="6120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4800" b="1" spc="50" dirty="0" smtClean="0">
                <a:ln w="11430"/>
                <a:solidFill>
                  <a:srgbClr val="C00000"/>
                </a:solidFill>
                <a:latin typeface="TH Fah kwang" pitchFamily="2" charset="-34"/>
                <a:cs typeface="TH Fah kwang" pitchFamily="2" charset="-34"/>
              </a:rPr>
              <a:t>แบบฟอร์มการตัดยอดเบิก - จ่าย</a:t>
            </a:r>
            <a:endParaRPr lang="th-TH" b="1" spc="50" dirty="0" smtClean="0">
              <a:ln w="11430"/>
              <a:solidFill>
                <a:srgbClr val="C00000"/>
              </a:solidFill>
              <a:latin typeface="TH Fah kwang" pitchFamily="2" charset="-34"/>
              <a:cs typeface="TH Fah kwang" pitchFamily="2" charset="-34"/>
            </a:endParaRPr>
          </a:p>
        </p:txBody>
      </p:sp>
      <p:pic>
        <p:nvPicPr>
          <p:cNvPr id="5" name="รูปภาพ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226" r="9031" b="40421"/>
          <a:stretch/>
        </p:blipFill>
        <p:spPr>
          <a:xfrm>
            <a:off x="107504" y="1772816"/>
            <a:ext cx="8929348" cy="3744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078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ตัวแทนเนื้อหา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80512" cy="6858000"/>
          </a:xfrm>
        </p:spPr>
      </p:pic>
      <p:pic>
        <p:nvPicPr>
          <p:cNvPr id="6" name="รูปภาพ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6592" y="-27384"/>
            <a:ext cx="9900592" cy="1044116"/>
          </a:xfrm>
          <a:prstGeom prst="rect">
            <a:avLst/>
          </a:prstGeom>
        </p:spPr>
      </p:pic>
      <p:sp>
        <p:nvSpPr>
          <p:cNvPr id="9" name="ชื่อเรื่อง 1"/>
          <p:cNvSpPr txBox="1">
            <a:spLocks/>
          </p:cNvSpPr>
          <p:nvPr/>
        </p:nvSpPr>
        <p:spPr>
          <a:xfrm>
            <a:off x="107504" y="692696"/>
            <a:ext cx="108012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th-TH" sz="7200" b="1" spc="50" dirty="0" smtClean="0">
              <a:ln w="11430"/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Fah kwang" pitchFamily="2" charset="-34"/>
              <a:cs typeface="TH Fah kwang" pitchFamily="2" charset="-34"/>
            </a:endParaRPr>
          </a:p>
          <a:p>
            <a:endParaRPr lang="th-TH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H Fah kwang" pitchFamily="2" charset="-34"/>
              <a:cs typeface="TH Fah kwang" pitchFamily="2" charset="-34"/>
            </a:endParaRPr>
          </a:p>
        </p:txBody>
      </p:sp>
      <p:pic>
        <p:nvPicPr>
          <p:cNvPr id="13" name="รูปภาพ 1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237" t="51066" r="12003" b="20601"/>
          <a:stretch/>
        </p:blipFill>
        <p:spPr>
          <a:xfrm>
            <a:off x="7149260" y="5085184"/>
            <a:ext cx="2033525" cy="1772816"/>
          </a:xfrm>
          <a:prstGeom prst="rect">
            <a:avLst/>
          </a:prstGeom>
        </p:spPr>
      </p:pic>
      <p:sp>
        <p:nvSpPr>
          <p:cNvPr id="7" name="ชื่อเรื่อง 1"/>
          <p:cNvSpPr txBox="1">
            <a:spLocks/>
          </p:cNvSpPr>
          <p:nvPr/>
        </p:nvSpPr>
        <p:spPr>
          <a:xfrm>
            <a:off x="231518" y="1052736"/>
            <a:ext cx="8228914" cy="6120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th-TH" sz="3200" b="1" u="sng" spc="50" dirty="0">
                <a:ln w="11430"/>
                <a:solidFill>
                  <a:srgbClr val="0000CC"/>
                </a:solidFill>
                <a:latin typeface="TH Fah kwang" pitchFamily="2" charset="-34"/>
                <a:cs typeface="TH Fah kwang" pitchFamily="2" charset="-34"/>
              </a:rPr>
              <a:t>ส่วนที่ 3  งานการเงินและบัญชี</a:t>
            </a:r>
            <a:endParaRPr lang="th-TH" sz="2800" b="1" u="sng" spc="50" dirty="0" smtClean="0">
              <a:ln w="11430"/>
              <a:solidFill>
                <a:srgbClr val="0000CC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10" name="ชื่อเรื่อง 1"/>
          <p:cNvSpPr txBox="1">
            <a:spLocks/>
          </p:cNvSpPr>
          <p:nvPr/>
        </p:nvSpPr>
        <p:spPr>
          <a:xfrm>
            <a:off x="-560570" y="188640"/>
            <a:ext cx="8228914" cy="6120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4800" b="1" spc="50" dirty="0" smtClean="0">
                <a:ln w="11430"/>
                <a:solidFill>
                  <a:srgbClr val="C00000"/>
                </a:solidFill>
                <a:latin typeface="TH Fah kwang" pitchFamily="2" charset="-34"/>
                <a:cs typeface="TH Fah kwang" pitchFamily="2" charset="-34"/>
              </a:rPr>
              <a:t>แบบฟอร์มการตัดยอดเบิก - จ่าย</a:t>
            </a:r>
            <a:endParaRPr lang="th-TH" b="1" spc="50" dirty="0" smtClean="0">
              <a:ln w="11430"/>
              <a:solidFill>
                <a:srgbClr val="C00000"/>
              </a:solidFill>
              <a:latin typeface="TH Fah kwang" pitchFamily="2" charset="-34"/>
              <a:cs typeface="TH Fah kwang" pitchFamily="2" charset="-34"/>
            </a:endParaRPr>
          </a:p>
        </p:txBody>
      </p:sp>
      <p:pic>
        <p:nvPicPr>
          <p:cNvPr id="11" name="รูปภาพ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739"/>
          <a:stretch/>
        </p:blipFill>
        <p:spPr>
          <a:xfrm>
            <a:off x="179512" y="1664805"/>
            <a:ext cx="8910756" cy="5076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890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ตัวแทนเนื้อหา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42" y="-27384"/>
            <a:ext cx="9180512" cy="6858000"/>
          </a:xfrm>
        </p:spPr>
      </p:pic>
      <p:pic>
        <p:nvPicPr>
          <p:cNvPr id="6" name="รูปภาพ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6592" y="-27384"/>
            <a:ext cx="9900592" cy="1044116"/>
          </a:xfrm>
          <a:prstGeom prst="rect">
            <a:avLst/>
          </a:prstGeom>
        </p:spPr>
      </p:pic>
      <p:sp>
        <p:nvSpPr>
          <p:cNvPr id="9" name="ชื่อเรื่อง 1"/>
          <p:cNvSpPr txBox="1">
            <a:spLocks/>
          </p:cNvSpPr>
          <p:nvPr/>
        </p:nvSpPr>
        <p:spPr>
          <a:xfrm>
            <a:off x="107504" y="692696"/>
            <a:ext cx="108012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th-TH" sz="7200" b="1" spc="50" dirty="0" smtClean="0">
              <a:ln w="11430"/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Fah kwang" pitchFamily="2" charset="-34"/>
              <a:cs typeface="TH Fah kwang" pitchFamily="2" charset="-34"/>
            </a:endParaRPr>
          </a:p>
          <a:p>
            <a:endParaRPr lang="th-TH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11" name="ชื่อเรื่อง 1"/>
          <p:cNvSpPr txBox="1">
            <a:spLocks/>
          </p:cNvSpPr>
          <p:nvPr/>
        </p:nvSpPr>
        <p:spPr>
          <a:xfrm>
            <a:off x="-2072738" y="188640"/>
            <a:ext cx="8228914" cy="6120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0" b="1" spc="50" dirty="0" smtClean="0">
                <a:ln w="11430"/>
                <a:solidFill>
                  <a:srgbClr val="C00000"/>
                </a:solidFill>
                <a:latin typeface="TH Fah kwang" pitchFamily="2" charset="-34"/>
                <a:cs typeface="TH Fah kwang" pitchFamily="2" charset="-34"/>
              </a:rPr>
              <a:t>Flowchart</a:t>
            </a:r>
            <a:endParaRPr lang="th-TH" sz="7200" b="1" spc="50" dirty="0" smtClean="0">
              <a:ln w="11430"/>
              <a:solidFill>
                <a:srgbClr val="C00000"/>
              </a:solidFill>
              <a:latin typeface="TH Fah kwang" pitchFamily="2" charset="-34"/>
              <a:cs typeface="TH Fah kwang" pitchFamily="2" charset="-34"/>
            </a:endParaRPr>
          </a:p>
        </p:txBody>
      </p:sp>
      <p:pic>
        <p:nvPicPr>
          <p:cNvPr id="2" name="รูปภาพ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3" b="42900"/>
          <a:stretch/>
        </p:blipFill>
        <p:spPr>
          <a:xfrm>
            <a:off x="107504" y="1174456"/>
            <a:ext cx="8928992" cy="5494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098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ตัวแทนเนื้อหา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80512" cy="6858000"/>
          </a:xfrm>
        </p:spPr>
      </p:pic>
      <p:pic>
        <p:nvPicPr>
          <p:cNvPr id="6" name="รูปภาพ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6592" y="-27384"/>
            <a:ext cx="9900592" cy="1044116"/>
          </a:xfrm>
          <a:prstGeom prst="rect">
            <a:avLst/>
          </a:prstGeom>
        </p:spPr>
      </p:pic>
      <p:sp>
        <p:nvSpPr>
          <p:cNvPr id="9" name="ชื่อเรื่อง 1"/>
          <p:cNvSpPr txBox="1">
            <a:spLocks/>
          </p:cNvSpPr>
          <p:nvPr/>
        </p:nvSpPr>
        <p:spPr>
          <a:xfrm>
            <a:off x="107504" y="692696"/>
            <a:ext cx="108012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th-TH" sz="7200" b="1" spc="50" dirty="0" smtClean="0">
              <a:ln w="11430"/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Fah kwang" pitchFamily="2" charset="-34"/>
              <a:cs typeface="TH Fah kwang" pitchFamily="2" charset="-34"/>
            </a:endParaRPr>
          </a:p>
          <a:p>
            <a:endParaRPr lang="th-TH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12" name="ชื่อเรื่อง 1"/>
          <p:cNvSpPr txBox="1">
            <a:spLocks/>
          </p:cNvSpPr>
          <p:nvPr/>
        </p:nvSpPr>
        <p:spPr>
          <a:xfrm>
            <a:off x="-1208642" y="188640"/>
            <a:ext cx="8228914" cy="6120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0" b="1" spc="50" dirty="0" smtClean="0">
                <a:ln w="11430"/>
                <a:solidFill>
                  <a:srgbClr val="C00000"/>
                </a:solidFill>
                <a:latin typeface="TH Fah kwang" pitchFamily="2" charset="-34"/>
                <a:cs typeface="TH Fah kwang" pitchFamily="2" charset="-34"/>
              </a:rPr>
              <a:t>Flowchart  </a:t>
            </a:r>
            <a:r>
              <a:rPr lang="th-TH" sz="5400" b="1" spc="50" dirty="0" smtClean="0">
                <a:ln w="11430"/>
                <a:solidFill>
                  <a:srgbClr val="C00000"/>
                </a:solidFill>
                <a:latin typeface="TH Fah kwang" pitchFamily="2" charset="-34"/>
                <a:cs typeface="TH Fah kwang" pitchFamily="2" charset="-34"/>
              </a:rPr>
              <a:t>(ต่อ)</a:t>
            </a:r>
            <a:endParaRPr lang="th-TH" sz="4800" b="1" spc="50" dirty="0" smtClean="0">
              <a:ln w="11430"/>
              <a:solidFill>
                <a:srgbClr val="C00000"/>
              </a:solidFill>
              <a:latin typeface="TH Fah kwang" pitchFamily="2" charset="-34"/>
              <a:cs typeface="TH Fah kwang" pitchFamily="2" charset="-34"/>
            </a:endParaRPr>
          </a:p>
        </p:txBody>
      </p:sp>
      <p:pic>
        <p:nvPicPr>
          <p:cNvPr id="7" name="รูปภาพ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009"/>
          <a:stretch/>
        </p:blipFill>
        <p:spPr>
          <a:xfrm>
            <a:off x="156482" y="1124744"/>
            <a:ext cx="8808005" cy="5546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130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343</TotalTime>
  <Words>444</Words>
  <Application>Microsoft Office PowerPoint</Application>
  <PresentationFormat>นำเสนอทางหน้าจอ (4:3)</PresentationFormat>
  <Paragraphs>191</Paragraphs>
  <Slides>13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13</vt:i4>
      </vt:variant>
    </vt:vector>
  </HeadingPairs>
  <TitlesOfParts>
    <vt:vector size="14" baseType="lpstr">
      <vt:lpstr>ชุดรูปแบบของ Office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Windows User</dc:creator>
  <cp:lastModifiedBy>Windows User</cp:lastModifiedBy>
  <cp:revision>21</cp:revision>
  <dcterms:created xsi:type="dcterms:W3CDTF">2018-01-24T05:53:43Z</dcterms:created>
  <dcterms:modified xsi:type="dcterms:W3CDTF">2018-01-26T01:46:09Z</dcterms:modified>
</cp:coreProperties>
</file>